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71" r:id="rId8"/>
    <p:sldId id="274" r:id="rId9"/>
    <p:sldId id="272" r:id="rId10"/>
    <p:sldId id="273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embeddedFontLst>
    <p:embeddedFont>
      <p:font typeface="Nunito" panose="020B0604020202020204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4" autoAdjust="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856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8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2e9b1532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2e9b1532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29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2e9b1532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2e9b1532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9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Дистанційне навчання: рефлексія вчителя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Результати опитування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71" y="219958"/>
            <a:ext cx="7505700" cy="954600"/>
          </a:xfrm>
        </p:spPr>
        <p:txBody>
          <a:bodyPr/>
          <a:lstStyle/>
          <a:p>
            <a:r>
              <a:rPr lang="ru-RU" sz="2400" dirty="0"/>
              <a:t>Веб-</a:t>
            </a:r>
            <a:r>
              <a:rPr lang="ru-RU" sz="2400" dirty="0" err="1"/>
              <a:t>ресурси</a:t>
            </a:r>
            <a:r>
              <a:rPr lang="ru-RU" sz="2400" dirty="0"/>
              <a:t> та </a:t>
            </a:r>
            <a:r>
              <a:rPr lang="ru-RU" sz="2400" dirty="0" err="1"/>
              <a:t>програми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</a:t>
            </a:r>
            <a:r>
              <a:rPr lang="ru-RU" sz="2400" dirty="0" err="1"/>
              <a:t>закріплення</a:t>
            </a:r>
            <a:r>
              <a:rPr lang="ru-RU" sz="2400" dirty="0"/>
              <a:t> та контролю </a:t>
            </a:r>
            <a:endParaRPr lang="uk-UA" sz="24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74771" y="1096950"/>
            <a:ext cx="7505700" cy="2448000"/>
          </a:xfrm>
        </p:spPr>
        <p:txBody>
          <a:bodyPr/>
          <a:lstStyle/>
          <a:p>
            <a:r>
              <a:rPr lang="uk-UA" sz="2000" dirty="0"/>
              <a:t>онлайн тести </a:t>
            </a:r>
            <a:r>
              <a:rPr lang="uk-UA" sz="2000" dirty="0" err="1" smtClean="0"/>
              <a:t>НаУрок</a:t>
            </a:r>
            <a:r>
              <a:rPr lang="uk-UA" sz="2000" dirty="0" smtClean="0"/>
              <a:t> – 58%</a:t>
            </a:r>
          </a:p>
          <a:p>
            <a:r>
              <a:rPr lang="uk-UA" sz="2000" dirty="0"/>
              <a:t>онлайн тести </a:t>
            </a:r>
            <a:r>
              <a:rPr lang="uk-UA" sz="2000" dirty="0" err="1"/>
              <a:t>В</a:t>
            </a:r>
            <a:r>
              <a:rPr lang="uk-UA" sz="2000" dirty="0" err="1" smtClean="0"/>
              <a:t>сеосвіта</a:t>
            </a:r>
            <a:r>
              <a:rPr lang="uk-UA" sz="2000" dirty="0" smtClean="0"/>
              <a:t> – 3%</a:t>
            </a:r>
          </a:p>
          <a:p>
            <a:r>
              <a:rPr lang="uk-UA" sz="2000" dirty="0"/>
              <a:t>тренувальні </a:t>
            </a:r>
            <a:r>
              <a:rPr lang="uk-UA" sz="2000" dirty="0" err="1"/>
              <a:t>онлайнтести</a:t>
            </a:r>
            <a:r>
              <a:rPr lang="uk-UA" sz="2000" dirty="0"/>
              <a:t> </a:t>
            </a:r>
            <a:r>
              <a:rPr lang="en-US" sz="2000" dirty="0" err="1" smtClean="0"/>
              <a:t>LearningApps</a:t>
            </a:r>
            <a:r>
              <a:rPr lang="uk-UA" sz="2000" dirty="0" smtClean="0"/>
              <a:t> – 10%</a:t>
            </a:r>
          </a:p>
          <a:p>
            <a:r>
              <a:rPr lang="uk-UA" sz="2000" dirty="0"/>
              <a:t>онлайн тести </a:t>
            </a:r>
            <a:r>
              <a:rPr lang="en-US" sz="2000" dirty="0" err="1" smtClean="0"/>
              <a:t>Kahoot</a:t>
            </a:r>
            <a:r>
              <a:rPr lang="uk-UA" sz="2000" dirty="0" smtClean="0"/>
              <a:t> – 8%</a:t>
            </a:r>
          </a:p>
          <a:p>
            <a:r>
              <a:rPr lang="ru-RU" sz="2000" dirty="0" err="1"/>
              <a:t>google-форми</a:t>
            </a:r>
            <a:r>
              <a:rPr lang="ru-RU" sz="2000" dirty="0"/>
              <a:t> для </a:t>
            </a:r>
            <a:r>
              <a:rPr lang="ru-RU" sz="2000" dirty="0" err="1"/>
              <a:t>опитувань</a:t>
            </a:r>
            <a:r>
              <a:rPr lang="ru-RU" sz="2000" dirty="0"/>
              <a:t> і </a:t>
            </a:r>
            <a:r>
              <a:rPr lang="ru-RU" sz="2000" dirty="0" err="1" smtClean="0"/>
              <a:t>тестів</a:t>
            </a:r>
            <a:r>
              <a:rPr lang="ru-RU" sz="2000" dirty="0" smtClean="0"/>
              <a:t> – 25%</a:t>
            </a:r>
          </a:p>
          <a:p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– 5%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762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48" t="19851" r="24909" b="13455"/>
          <a:stretch/>
        </p:blipFill>
        <p:spPr>
          <a:xfrm>
            <a:off x="763146" y="-23627"/>
            <a:ext cx="7561703" cy="51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92" t="19768" r="24881" b="13430"/>
          <a:stretch/>
        </p:blipFill>
        <p:spPr>
          <a:xfrm>
            <a:off x="819149" y="0"/>
            <a:ext cx="7417326" cy="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4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953" t="19884" r="25186" b="13299"/>
          <a:stretch/>
        </p:blipFill>
        <p:spPr>
          <a:xfrm>
            <a:off x="524540" y="1"/>
            <a:ext cx="7677559" cy="51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4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20" t="19896" r="25316" b="13347"/>
          <a:stretch/>
        </p:blipFill>
        <p:spPr>
          <a:xfrm>
            <a:off x="581248" y="-8498"/>
            <a:ext cx="6768328" cy="51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4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100" t="20083" r="24928" b="13900"/>
          <a:stretch/>
        </p:blipFill>
        <p:spPr>
          <a:xfrm>
            <a:off x="510362" y="0"/>
            <a:ext cx="78144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6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31" t="19788" r="24724" b="13572"/>
          <a:stretch/>
        </p:blipFill>
        <p:spPr>
          <a:xfrm>
            <a:off x="247507" y="0"/>
            <a:ext cx="8077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1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05" t="20296" r="30428" b="20157"/>
          <a:stretch/>
        </p:blipFill>
        <p:spPr>
          <a:xfrm>
            <a:off x="715020" y="45157"/>
            <a:ext cx="7019566" cy="4665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560" y="479858"/>
            <a:ext cx="46751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8%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091882" y="892303"/>
            <a:ext cx="64512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19%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153185" y="1239956"/>
            <a:ext cx="64512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59%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273214" y="1595335"/>
            <a:ext cx="55631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65%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636972" y="1860180"/>
            <a:ext cx="46751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5</a:t>
            </a:r>
            <a:r>
              <a:rPr lang="uk-UA" dirty="0" smtClean="0"/>
              <a:t>%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577294" y="2194556"/>
            <a:ext cx="62192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11%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645674" y="2600643"/>
            <a:ext cx="7070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11%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227503" y="2928114"/>
            <a:ext cx="67949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11%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642306" y="3294892"/>
            <a:ext cx="52939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3</a:t>
            </a:r>
            <a:r>
              <a:rPr lang="uk-UA" dirty="0" smtClean="0"/>
              <a:t>%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5893250" y="3661672"/>
            <a:ext cx="53626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3</a:t>
            </a:r>
            <a:r>
              <a:rPr lang="uk-UA" dirty="0" smtClean="0"/>
              <a:t>%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848293" y="3969449"/>
            <a:ext cx="46751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3</a:t>
            </a:r>
            <a:r>
              <a:rPr lang="uk-UA" dirty="0" smtClean="0"/>
              <a:t>%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531659" y="4367522"/>
            <a:ext cx="46751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0</a:t>
            </a:r>
            <a:r>
              <a:rPr lang="uk-UA" dirty="0" smtClean="0"/>
              <a:t>%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202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10" y="75580"/>
            <a:ext cx="7967340" cy="763194"/>
          </a:xfrm>
        </p:spPr>
        <p:txBody>
          <a:bodyPr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нового в </a:t>
            </a:r>
            <a:r>
              <a:rPr lang="ru-RU" sz="2400" b="1" dirty="0" err="1"/>
              <a:t>плані</a:t>
            </a:r>
            <a:r>
              <a:rPr lang="ru-RU" sz="2400" b="1" dirty="0"/>
              <a:t> </a:t>
            </a:r>
            <a:r>
              <a:rPr lang="ru-RU" sz="2400" b="1" dirty="0" err="1"/>
              <a:t>підвищення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кваліфікації</a:t>
            </a:r>
            <a:r>
              <a:rPr lang="ru-RU" sz="2400" b="1" dirty="0"/>
              <a:t> Ви </a:t>
            </a:r>
            <a:r>
              <a:rPr lang="ru-RU" sz="2400" b="1" dirty="0" err="1"/>
              <a:t>здійснили</a:t>
            </a:r>
            <a:r>
              <a:rPr lang="ru-RU" sz="2400" b="1" dirty="0"/>
              <a:t> за час карантину?</a:t>
            </a:r>
            <a:endParaRPr lang="uk-UA" sz="2400" b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33756" y="687517"/>
            <a:ext cx="8607735" cy="4296993"/>
          </a:xfrm>
        </p:spPr>
        <p:txBody>
          <a:bodyPr/>
          <a:lstStyle/>
          <a:p>
            <a:r>
              <a:rPr lang="uk-UA" sz="1600" dirty="0" smtClean="0"/>
              <a:t>Опрацювали </a:t>
            </a:r>
            <a:r>
              <a:rPr lang="uk-UA" sz="1600" dirty="0"/>
              <a:t>методичні рекомендації </a:t>
            </a:r>
            <a:r>
              <a:rPr lang="uk-UA" sz="1600" dirty="0" smtClean="0"/>
              <a:t>щодо дистанційної роботи – 87%</a:t>
            </a:r>
            <a:endParaRPr lang="uk-UA" sz="1600" dirty="0"/>
          </a:p>
          <a:p>
            <a:r>
              <a:rPr lang="uk-UA" sz="1600" dirty="0" err="1" smtClean="0"/>
              <a:t>Вебінари</a:t>
            </a:r>
            <a:r>
              <a:rPr lang="uk-UA" sz="1600" dirty="0"/>
              <a:t> </a:t>
            </a:r>
            <a:r>
              <a:rPr lang="uk-UA" sz="1600" dirty="0" smtClean="0"/>
              <a:t>(«</a:t>
            </a:r>
            <a:r>
              <a:rPr lang="uk-UA" sz="1600" dirty="0"/>
              <a:t>Онлайн- тести </a:t>
            </a:r>
            <a:r>
              <a:rPr lang="uk-UA" sz="1600" dirty="0" smtClean="0"/>
              <a:t>для </a:t>
            </a:r>
            <a:r>
              <a:rPr lang="uk-UA" sz="1600" dirty="0"/>
              <a:t>дистанційної роботи</a:t>
            </a:r>
            <a:r>
              <a:rPr lang="uk-UA" sz="1600" dirty="0" smtClean="0"/>
              <a:t>», </a:t>
            </a:r>
            <a:r>
              <a:rPr lang="uk-UA" sz="1600" dirty="0"/>
              <a:t>"Ментальна </a:t>
            </a:r>
            <a:r>
              <a:rPr lang="uk-UA" sz="1600" dirty="0" smtClean="0"/>
              <a:t>арифметика«, «Проведення </a:t>
            </a:r>
            <a:r>
              <a:rPr lang="uk-UA" sz="1600" dirty="0"/>
              <a:t>онлайн </a:t>
            </a:r>
            <a:r>
              <a:rPr lang="uk-UA" sz="1600" dirty="0" smtClean="0"/>
              <a:t>уроків </a:t>
            </a:r>
            <a:r>
              <a:rPr lang="en-US" sz="1600" dirty="0" smtClean="0"/>
              <a:t>Zoom</a:t>
            </a:r>
            <a:r>
              <a:rPr lang="uk-UA" sz="1600" dirty="0" smtClean="0"/>
              <a:t>»</a:t>
            </a:r>
            <a:r>
              <a:rPr lang="en-US" sz="1600" dirty="0" smtClean="0"/>
              <a:t>, </a:t>
            </a:r>
            <a:r>
              <a:rPr lang="uk-UA" sz="1600" dirty="0" err="1" smtClean="0"/>
              <a:t>вебінари</a:t>
            </a:r>
            <a:r>
              <a:rPr lang="uk-UA" sz="1600" dirty="0" smtClean="0"/>
              <a:t> порталу «На </a:t>
            </a:r>
            <a:r>
              <a:rPr lang="uk-UA" sz="1600" dirty="0"/>
              <a:t>урок» </a:t>
            </a:r>
            <a:r>
              <a:rPr lang="uk-UA" sz="1600" dirty="0" smtClean="0"/>
              <a:t>) – 60%</a:t>
            </a:r>
            <a:endParaRPr lang="en-US" sz="1600" dirty="0" smtClean="0"/>
          </a:p>
          <a:p>
            <a:r>
              <a:rPr lang="uk-UA" sz="1600" dirty="0" smtClean="0"/>
              <a:t>Онлайн-курси для вчителів з дистанційного навчання – 24%</a:t>
            </a:r>
          </a:p>
          <a:p>
            <a:r>
              <a:rPr lang="uk-UA" sz="1600" dirty="0" smtClean="0"/>
              <a:t>Інші онлайн </a:t>
            </a:r>
            <a:r>
              <a:rPr lang="uk-UA" sz="1600" dirty="0"/>
              <a:t>курси </a:t>
            </a:r>
            <a:r>
              <a:rPr lang="uk-UA" sz="1600" dirty="0" smtClean="0"/>
              <a:t>("</a:t>
            </a:r>
            <a:r>
              <a:rPr lang="uk-UA" sz="1600" dirty="0"/>
              <a:t>Бери й роби</a:t>
            </a:r>
            <a:r>
              <a:rPr lang="uk-UA" sz="1600" dirty="0" smtClean="0"/>
              <a:t>",</a:t>
            </a:r>
            <a:r>
              <a:rPr lang="uk-UA" sz="1600" dirty="0"/>
              <a:t> Курси НУШ на </a:t>
            </a:r>
            <a:r>
              <a:rPr lang="uk-UA" sz="1600" dirty="0" err="1" smtClean="0"/>
              <a:t>ЕДеРА</a:t>
            </a:r>
            <a:r>
              <a:rPr lang="uk-UA" sz="1600" dirty="0" smtClean="0"/>
              <a:t>, курси </a:t>
            </a:r>
            <a:r>
              <a:rPr lang="uk-UA" sz="1600" dirty="0"/>
              <a:t>з </a:t>
            </a:r>
            <a:r>
              <a:rPr lang="uk-UA" sz="1600" dirty="0" err="1" smtClean="0"/>
              <a:t>медіаграмотності</a:t>
            </a:r>
            <a:r>
              <a:rPr lang="uk-UA" sz="1600" dirty="0" smtClean="0"/>
              <a:t>, курс С</a:t>
            </a:r>
            <a:r>
              <a:rPr lang="en-US" sz="1600" dirty="0" err="1" smtClean="0"/>
              <a:t>isco</a:t>
            </a:r>
            <a:r>
              <a:rPr lang="uk-UA" sz="1600" dirty="0" smtClean="0"/>
              <a:t>, предметні онлайн-курси) – 36% </a:t>
            </a:r>
            <a:endParaRPr lang="en-US" sz="1600" dirty="0"/>
          </a:p>
          <a:p>
            <a:r>
              <a:rPr lang="uk-UA" sz="1600" dirty="0" smtClean="0"/>
              <a:t> </a:t>
            </a:r>
            <a:r>
              <a:rPr lang="uk-UA" sz="1600" dirty="0" err="1" smtClean="0"/>
              <a:t>Самоосв</a:t>
            </a:r>
            <a:r>
              <a:rPr lang="en-US" sz="1600" dirty="0" err="1"/>
              <a:t>i</a:t>
            </a:r>
            <a:r>
              <a:rPr lang="uk-UA" sz="1600" dirty="0" smtClean="0"/>
              <a:t>та – 95%</a:t>
            </a:r>
          </a:p>
          <a:p>
            <a:r>
              <a:rPr lang="uk-UA" sz="1600" dirty="0"/>
              <a:t>Робота з власним </a:t>
            </a:r>
            <a:r>
              <a:rPr lang="uk-UA" sz="1600" dirty="0" err="1"/>
              <a:t>гугл</a:t>
            </a:r>
            <a:r>
              <a:rPr lang="uk-UA" sz="1600" dirty="0"/>
              <a:t>-диском – 95%</a:t>
            </a:r>
          </a:p>
          <a:p>
            <a:r>
              <a:rPr lang="uk-UA" sz="1600" dirty="0" smtClean="0"/>
              <a:t>Удосконалили </a:t>
            </a:r>
            <a:r>
              <a:rPr lang="uk-UA" sz="1600" dirty="0"/>
              <a:t>знання щодо користування технічними </a:t>
            </a:r>
            <a:r>
              <a:rPr lang="uk-UA" sz="1600" dirty="0" smtClean="0"/>
              <a:t>засобами, інтернет-ресурсами, організація відео-конференцій, використання платформ </a:t>
            </a:r>
            <a:r>
              <a:rPr lang="uk-UA" sz="1600" dirty="0"/>
              <a:t>для створення </a:t>
            </a:r>
            <a:r>
              <a:rPr lang="uk-UA" sz="1600" dirty="0" smtClean="0"/>
              <a:t>тестів, ігор </a:t>
            </a:r>
            <a:r>
              <a:rPr lang="uk-UA" sz="1600" dirty="0"/>
              <a:t>онлайн для </a:t>
            </a:r>
            <a:r>
              <a:rPr lang="uk-UA" sz="1600" dirty="0" smtClean="0"/>
              <a:t>дітей – 85%</a:t>
            </a:r>
            <a:endParaRPr lang="uk-UA" sz="1600" dirty="0"/>
          </a:p>
          <a:p>
            <a:r>
              <a:rPr lang="uk-UA" sz="1600" dirty="0" smtClean="0"/>
              <a:t>Участь </a:t>
            </a:r>
            <a:r>
              <a:rPr lang="uk-UA" sz="1600" dirty="0"/>
              <a:t>в Антикризовому національному </a:t>
            </a:r>
            <a:r>
              <a:rPr lang="uk-UA" sz="1600" dirty="0" smtClean="0"/>
              <a:t>онлайн - </a:t>
            </a:r>
            <a:r>
              <a:rPr lang="en-US" sz="1600" dirty="0" err="1"/>
              <a:t>EdCamp</a:t>
            </a:r>
            <a:r>
              <a:rPr lang="en-US" sz="1600" dirty="0"/>
              <a:t> </a:t>
            </a:r>
            <a:r>
              <a:rPr lang="en-US" sz="1600" dirty="0" smtClean="0"/>
              <a:t>2020</a:t>
            </a:r>
            <a:r>
              <a:rPr lang="uk-UA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13-17 </a:t>
            </a:r>
            <a:r>
              <a:rPr lang="uk-UA" sz="1600" dirty="0"/>
              <a:t>квітня, Україна</a:t>
            </a:r>
            <a:r>
              <a:rPr lang="uk-UA" sz="1600" dirty="0" smtClean="0"/>
              <a:t>) – 1 вчитель </a:t>
            </a:r>
          </a:p>
          <a:p>
            <a:r>
              <a:rPr lang="uk-UA" sz="1600" dirty="0" smtClean="0"/>
              <a:t>Онлайн курси Одеської академії неперервної освіти (згідно плану) – 4 вчителі</a:t>
            </a:r>
          </a:p>
          <a:p>
            <a:r>
              <a:rPr lang="uk-UA" sz="1600" dirty="0" smtClean="0"/>
              <a:t>Не </a:t>
            </a:r>
            <a:r>
              <a:rPr lang="uk-UA" sz="1600" dirty="0" err="1"/>
              <a:t>зд</a:t>
            </a:r>
            <a:r>
              <a:rPr lang="en-US" sz="1600" dirty="0" err="1"/>
              <a:t>i</a:t>
            </a:r>
            <a:r>
              <a:rPr lang="uk-UA" sz="1600" dirty="0" err="1" smtClean="0"/>
              <a:t>йснювали</a:t>
            </a:r>
            <a:r>
              <a:rPr lang="uk-UA" sz="1600" dirty="0" smtClean="0"/>
              <a:t>, </a:t>
            </a:r>
            <a:r>
              <a:rPr lang="uk-UA" sz="1600" dirty="0"/>
              <a:t>але </a:t>
            </a:r>
            <a:r>
              <a:rPr lang="uk-UA" sz="1600" dirty="0" smtClean="0"/>
              <a:t>планують – (2 вчителі) 3% </a:t>
            </a:r>
            <a:endParaRPr lang="uk-UA" sz="1600" dirty="0"/>
          </a:p>
          <a:p>
            <a:endParaRPr lang="uk-UA" dirty="0"/>
          </a:p>
          <a:p>
            <a:pPr marL="14605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54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71" y="274960"/>
            <a:ext cx="7505700" cy="708192"/>
          </a:xfrm>
        </p:spPr>
        <p:txBody>
          <a:bodyPr/>
          <a:lstStyle/>
          <a:p>
            <a:pPr algn="ctr"/>
            <a:r>
              <a:rPr lang="ru-RU" sz="1800" b="1" dirty="0" err="1"/>
              <a:t>Що</a:t>
            </a:r>
            <a:r>
              <a:rPr lang="ru-RU" sz="1800" b="1" dirty="0"/>
              <a:t>, на Вашу думку, </a:t>
            </a:r>
            <a:r>
              <a:rPr lang="ru-RU" sz="1800" b="1" dirty="0" err="1"/>
              <a:t>потрібно</a:t>
            </a:r>
            <a:r>
              <a:rPr lang="ru-RU" sz="1800" b="1" dirty="0"/>
              <a:t> </a:t>
            </a:r>
            <a:r>
              <a:rPr lang="ru-RU" sz="1800" b="1" dirty="0" err="1"/>
              <a:t>вдосконалити</a:t>
            </a:r>
            <a:r>
              <a:rPr lang="ru-RU" sz="1800" b="1" dirty="0"/>
              <a:t> в </a:t>
            </a:r>
            <a:r>
              <a:rPr lang="ru-RU" sz="1800" b="1" dirty="0" err="1"/>
              <a:t>організації</a:t>
            </a:r>
            <a:r>
              <a:rPr lang="ru-RU" sz="1800" b="1" dirty="0"/>
              <a:t> </a:t>
            </a:r>
            <a:r>
              <a:rPr lang="ru-RU" sz="1800" b="1" dirty="0" err="1"/>
              <a:t>дистанційного</a:t>
            </a:r>
            <a:r>
              <a:rPr lang="ru-RU" sz="1800" b="1" dirty="0"/>
              <a:t> </a:t>
            </a:r>
            <a:r>
              <a:rPr lang="ru-RU" sz="1800" b="1" dirty="0" err="1"/>
              <a:t>навчання</a:t>
            </a:r>
            <a:r>
              <a:rPr lang="ru-RU" sz="1800" b="1" dirty="0"/>
              <a:t> в </a:t>
            </a:r>
            <a:r>
              <a:rPr lang="ru-RU" sz="1800" b="1" dirty="0" err="1"/>
              <a:t>школі</a:t>
            </a:r>
            <a:r>
              <a:rPr lang="ru-RU" sz="1800" b="1" dirty="0"/>
              <a:t>?</a:t>
            </a:r>
            <a:endParaRPr lang="uk-UA" sz="1800" b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16259" y="1038153"/>
            <a:ext cx="8538983" cy="3843230"/>
          </a:xfrm>
        </p:spPr>
        <p:txBody>
          <a:bodyPr/>
          <a:lstStyle/>
          <a:p>
            <a:r>
              <a:rPr lang="ru-RU" sz="1600" dirty="0" err="1"/>
              <a:t>Більша</a:t>
            </a:r>
            <a:r>
              <a:rPr lang="ru-RU" sz="1600" dirty="0"/>
              <a:t> </a:t>
            </a:r>
            <a:r>
              <a:rPr lang="ru-RU" sz="1600" dirty="0" err="1"/>
              <a:t>мотивація</a:t>
            </a:r>
            <a:r>
              <a:rPr lang="ru-RU" sz="1600" dirty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- 5 </a:t>
            </a:r>
          </a:p>
          <a:p>
            <a:r>
              <a:rPr lang="ru-RU" sz="1600" dirty="0"/>
              <a:t>Провести </a:t>
            </a:r>
            <a:r>
              <a:rPr lang="ru-RU" sz="1600" dirty="0" err="1"/>
              <a:t>роз'яснювальну</a:t>
            </a:r>
            <a:r>
              <a:rPr lang="ru-RU" sz="1600" dirty="0"/>
              <a:t> роботу з батьками ( не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розуміють</a:t>
            </a:r>
            <a:r>
              <a:rPr lang="ru-RU" sz="1600" dirty="0"/>
              <a:t> </a:t>
            </a:r>
            <a:r>
              <a:rPr lang="ru-RU" sz="1600" dirty="0" err="1"/>
              <a:t>важливість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карантину</a:t>
            </a:r>
            <a:r>
              <a:rPr lang="ru-RU" sz="1600" dirty="0" smtClean="0"/>
              <a:t>) - 2</a:t>
            </a:r>
          </a:p>
          <a:p>
            <a:r>
              <a:rPr lang="ru-RU" sz="1600" dirty="0" err="1" smtClean="0"/>
              <a:t>Активізувати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керівників</a:t>
            </a:r>
            <a:r>
              <a:rPr lang="ru-RU" sz="1600" dirty="0" smtClean="0"/>
              <a:t> до </a:t>
            </a:r>
            <a:r>
              <a:rPr lang="ru-RU" sz="1600" dirty="0" err="1" smtClean="0"/>
              <a:t>залучення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учнів</a:t>
            </a:r>
            <a:r>
              <a:rPr lang="ru-RU" sz="1600" dirty="0" smtClean="0"/>
              <a:t> - 2</a:t>
            </a:r>
          </a:p>
          <a:p>
            <a:r>
              <a:rPr lang="ru-RU" sz="1600" dirty="0" err="1" smtClean="0"/>
              <a:t>Покращити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інтернету</a:t>
            </a:r>
            <a:r>
              <a:rPr lang="ru-RU" sz="1600" dirty="0" smtClean="0"/>
              <a:t> - 2</a:t>
            </a:r>
          </a:p>
          <a:p>
            <a:r>
              <a:rPr lang="ru-RU" sz="1600" dirty="0" err="1" smtClean="0"/>
              <a:t>Технічне</a:t>
            </a:r>
            <a:r>
              <a:rPr lang="ru-RU" sz="1600" dirty="0" smtClean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учнів</a:t>
            </a:r>
            <a:r>
              <a:rPr lang="ru-RU" sz="1600" dirty="0"/>
              <a:t> </a:t>
            </a:r>
            <a:r>
              <a:rPr lang="ru-RU" sz="1600" dirty="0" smtClean="0"/>
              <a:t>– 9</a:t>
            </a:r>
          </a:p>
          <a:p>
            <a:r>
              <a:rPr lang="ru-RU" sz="1600" dirty="0" err="1"/>
              <a:t>Технічні</a:t>
            </a:r>
            <a:r>
              <a:rPr lang="ru-RU" sz="1600" dirty="0"/>
              <a:t> </a:t>
            </a:r>
            <a:r>
              <a:rPr lang="ru-RU" sz="1600" dirty="0" err="1"/>
              <a:t>навички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у </a:t>
            </a:r>
            <a:r>
              <a:rPr lang="ru-RU" sz="1600" dirty="0" err="1" smtClean="0"/>
              <a:t>вчителя</a:t>
            </a:r>
            <a:r>
              <a:rPr lang="ru-RU" sz="1600" dirty="0" smtClean="0"/>
              <a:t> – 4</a:t>
            </a:r>
          </a:p>
          <a:p>
            <a:r>
              <a:rPr lang="ru-RU" sz="1600" dirty="0" err="1" smtClean="0"/>
              <a:t>Практичні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навички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дистанційного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- 3</a:t>
            </a:r>
          </a:p>
          <a:p>
            <a:r>
              <a:rPr lang="ru-RU" sz="1600" dirty="0" err="1"/>
              <a:t>Органiзувати</a:t>
            </a:r>
            <a:r>
              <a:rPr lang="ru-RU" sz="1600" dirty="0"/>
              <a:t> </a:t>
            </a:r>
            <a:r>
              <a:rPr lang="ru-RU" sz="1600" dirty="0" err="1"/>
              <a:t>конференцii</a:t>
            </a:r>
            <a:r>
              <a:rPr lang="ru-RU" sz="1600" dirty="0"/>
              <a:t> для </a:t>
            </a:r>
            <a:r>
              <a:rPr lang="ru-RU" sz="1600" dirty="0" err="1"/>
              <a:t>спiлкування</a:t>
            </a:r>
            <a:r>
              <a:rPr lang="ru-RU" sz="1600" dirty="0"/>
              <a:t> </a:t>
            </a:r>
            <a:r>
              <a:rPr lang="ru-RU" sz="1600" dirty="0" err="1" smtClean="0"/>
              <a:t>вчителiв</a:t>
            </a:r>
            <a:r>
              <a:rPr lang="ru-RU" sz="1600" dirty="0" smtClean="0"/>
              <a:t> - 3</a:t>
            </a:r>
          </a:p>
          <a:p>
            <a:r>
              <a:rPr lang="ru-RU" sz="1600" dirty="0" err="1"/>
              <a:t>Встановити</a:t>
            </a:r>
            <a:r>
              <a:rPr lang="ru-RU" sz="1600" dirty="0"/>
              <a:t> </a:t>
            </a:r>
            <a:r>
              <a:rPr lang="ru-RU" sz="1600" dirty="0" err="1"/>
              <a:t>єдині</a:t>
            </a:r>
            <a:r>
              <a:rPr lang="ru-RU" sz="1600" dirty="0"/>
              <a:t> правила для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учасників</a:t>
            </a:r>
            <a:r>
              <a:rPr lang="ru-RU" sz="1600" dirty="0"/>
              <a:t> </a:t>
            </a:r>
            <a:r>
              <a:rPr lang="ru-RU" sz="1600" dirty="0" err="1"/>
              <a:t>дистанційного</a:t>
            </a:r>
            <a:r>
              <a:rPr lang="ru-RU" sz="1600" dirty="0"/>
              <a:t>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- 1</a:t>
            </a:r>
          </a:p>
          <a:p>
            <a:r>
              <a:rPr lang="ru-RU" sz="1600" dirty="0"/>
              <a:t>Постановка </a:t>
            </a:r>
            <a:r>
              <a:rPr lang="ru-RU" sz="1600" dirty="0" err="1"/>
              <a:t>чітких</a:t>
            </a:r>
            <a:r>
              <a:rPr lang="ru-RU" sz="1600" dirty="0"/>
              <a:t> </a:t>
            </a:r>
            <a:r>
              <a:rPr lang="ru-RU" sz="1600" dirty="0" err="1"/>
              <a:t>завдань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дистанційно</a:t>
            </a:r>
            <a:r>
              <a:rPr lang="ru-RU" sz="1600" dirty="0"/>
              <a:t>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– 2</a:t>
            </a:r>
          </a:p>
          <a:p>
            <a:r>
              <a:rPr lang="uk-UA" sz="1600" dirty="0" smtClean="0"/>
              <a:t>Все добре; </a:t>
            </a:r>
            <a:r>
              <a:rPr lang="ru-RU" sz="1600" dirty="0"/>
              <a:t>в</a:t>
            </a:r>
            <a:r>
              <a:rPr lang="ru-RU" sz="1600" dirty="0" smtClean="0"/>
              <a:t> </a:t>
            </a:r>
            <a:r>
              <a:rPr lang="ru-RU" sz="1600" dirty="0" err="1"/>
              <a:t>моєї</a:t>
            </a:r>
            <a:r>
              <a:rPr lang="ru-RU" sz="1600" dirty="0"/>
              <a:t> </a:t>
            </a:r>
            <a:r>
              <a:rPr lang="ru-RU" sz="1600" dirty="0" err="1"/>
              <a:t>школі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гарна</a:t>
            </a:r>
            <a:r>
              <a:rPr lang="ru-RU" sz="1600" dirty="0"/>
              <a:t> </a:t>
            </a:r>
            <a:r>
              <a:rPr lang="ru-RU" sz="1600" dirty="0" err="1"/>
              <a:t>організація</a:t>
            </a:r>
            <a:r>
              <a:rPr lang="ru-RU" sz="1600" dirty="0"/>
              <a:t> </a:t>
            </a:r>
            <a:r>
              <a:rPr lang="ru-RU" sz="1600" dirty="0" err="1"/>
              <a:t>дистанційного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uk-UA" sz="1600" dirty="0" smtClean="0"/>
              <a:t> - 11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00672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14" descr="Диаграмма ответов в Формах. Вопрос: Предмет(и), який(і) Ви викладаєте. Количество ответов: 37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00" y="0"/>
            <a:ext cx="8851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984" t="19652" r="24950" b="13206"/>
          <a:stretch/>
        </p:blipFill>
        <p:spPr>
          <a:xfrm>
            <a:off x="221008" y="4099"/>
            <a:ext cx="8180471" cy="5139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043" t="19956" r="24823" b="13274"/>
          <a:stretch/>
        </p:blipFill>
        <p:spPr>
          <a:xfrm>
            <a:off x="256340" y="-1"/>
            <a:ext cx="8068510" cy="51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951" t="19906" r="24691" b="13356"/>
          <a:stretch/>
        </p:blipFill>
        <p:spPr>
          <a:xfrm>
            <a:off x="680484" y="13413"/>
            <a:ext cx="6875348" cy="51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80" t="19782" r="24993" b="13420"/>
          <a:stretch/>
        </p:blipFill>
        <p:spPr>
          <a:xfrm>
            <a:off x="942754" y="0"/>
            <a:ext cx="6875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2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023" y="233708"/>
            <a:ext cx="7505700" cy="954600"/>
          </a:xfrm>
        </p:spPr>
        <p:txBody>
          <a:bodyPr/>
          <a:lstStyle/>
          <a:p>
            <a:r>
              <a:rPr lang="uk-UA" dirty="0"/>
              <a:t>Віртуальні дистанційні класи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71023" y="859398"/>
            <a:ext cx="7505700" cy="3407447"/>
          </a:xfrm>
        </p:spPr>
        <p:txBody>
          <a:bodyPr/>
          <a:lstStyle/>
          <a:p>
            <a:r>
              <a:rPr lang="uk-UA" sz="2000" dirty="0" smtClean="0"/>
              <a:t>Сайт школи </a:t>
            </a:r>
            <a:r>
              <a:rPr lang="en-US" sz="2000" dirty="0" smtClean="0"/>
              <a:t>balzosh3.odessaedu.net </a:t>
            </a:r>
            <a:r>
              <a:rPr lang="uk-UA" sz="2000" dirty="0" smtClean="0"/>
              <a:t>на порталі «Класна оцінка» з використанням електронних журналів, щоденників, </a:t>
            </a:r>
            <a:r>
              <a:rPr lang="uk-UA" sz="2000" dirty="0" err="1" smtClean="0"/>
              <a:t>гугл</a:t>
            </a:r>
            <a:r>
              <a:rPr lang="uk-UA" sz="2000" dirty="0" smtClean="0"/>
              <a:t>-дисків – 100%</a:t>
            </a:r>
          </a:p>
          <a:p>
            <a:r>
              <a:rPr lang="uk-UA" sz="2000" dirty="0" smtClean="0"/>
              <a:t>Додатково окремі вчителі використовують (до 10%):</a:t>
            </a:r>
          </a:p>
          <a:p>
            <a:pPr>
              <a:buFontTx/>
              <a:buChar char="-"/>
            </a:pPr>
            <a:r>
              <a:rPr lang="en-US" sz="2000" dirty="0" smtClean="0"/>
              <a:t>Google Classroom</a:t>
            </a:r>
            <a:endParaRPr lang="uk-UA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ClassDojo</a:t>
            </a:r>
            <a:endParaRPr lang="uk-UA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ClassTime</a:t>
            </a:r>
            <a:endParaRPr lang="uk-UA" sz="2000" dirty="0" smtClean="0"/>
          </a:p>
          <a:p>
            <a:pPr>
              <a:buFontTx/>
              <a:buChar char="-"/>
            </a:pPr>
            <a:r>
              <a:rPr lang="en-US" sz="2000" dirty="0" err="1"/>
              <a:t>LearningApps</a:t>
            </a:r>
            <a:r>
              <a:rPr lang="en-US" sz="2000" dirty="0" smtClean="0"/>
              <a:t>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22" y="2351313"/>
            <a:ext cx="3075379" cy="1729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709" y="3051809"/>
            <a:ext cx="3660106" cy="20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038" r="24042"/>
          <a:stretch/>
        </p:blipFill>
        <p:spPr>
          <a:xfrm>
            <a:off x="-1" y="-1"/>
            <a:ext cx="2741040" cy="2913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220" t="9282" r="22926" b="7457"/>
          <a:stretch/>
        </p:blipFill>
        <p:spPr>
          <a:xfrm>
            <a:off x="0" y="2677553"/>
            <a:ext cx="3572714" cy="2465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551" t="12549" r="5939" b="11111"/>
          <a:stretch/>
        </p:blipFill>
        <p:spPr>
          <a:xfrm>
            <a:off x="3193879" y="0"/>
            <a:ext cx="2915966" cy="2677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7300" t="9367" r="9689" b="14714"/>
          <a:stretch/>
        </p:blipFill>
        <p:spPr>
          <a:xfrm>
            <a:off x="3653121" y="2469092"/>
            <a:ext cx="2774573" cy="2674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0201" t="9238" r="17372" b="6928"/>
          <a:stretch/>
        </p:blipFill>
        <p:spPr>
          <a:xfrm>
            <a:off x="6316561" y="793541"/>
            <a:ext cx="2619570" cy="33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72" y="213083"/>
            <a:ext cx="7505700" cy="954600"/>
          </a:xfrm>
        </p:spPr>
        <p:txBody>
          <a:bodyPr/>
          <a:lstStyle/>
          <a:p>
            <a:r>
              <a:rPr lang="ru-RU" sz="2400" dirty="0"/>
              <a:t>Веб-</a:t>
            </a:r>
            <a:r>
              <a:rPr lang="ru-RU" sz="2400" dirty="0" err="1"/>
              <a:t>ресурси</a:t>
            </a:r>
            <a:r>
              <a:rPr lang="ru-RU" sz="2400" dirty="0"/>
              <a:t> та </a:t>
            </a:r>
            <a:r>
              <a:rPr lang="ru-RU" sz="2400" dirty="0" err="1"/>
              <a:t>програми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вивчення</a:t>
            </a:r>
            <a:r>
              <a:rPr lang="ru-RU" sz="2400" dirty="0"/>
              <a:t> нового </a:t>
            </a:r>
            <a:r>
              <a:rPr lang="ru-RU" sz="2400" dirty="0" err="1"/>
              <a:t>матеріалу</a:t>
            </a:r>
            <a:endParaRPr lang="uk-UA" sz="24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19150" y="1100030"/>
            <a:ext cx="7505700" cy="3338695"/>
          </a:xfrm>
        </p:spPr>
        <p:txBody>
          <a:bodyPr/>
          <a:lstStyle/>
          <a:p>
            <a:r>
              <a:rPr lang="uk-UA" sz="2000" dirty="0"/>
              <a:t>Документи (</a:t>
            </a:r>
            <a:r>
              <a:rPr lang="en-US" sz="2000" dirty="0"/>
              <a:t>word, google, pdf </a:t>
            </a:r>
            <a:r>
              <a:rPr lang="uk-UA" sz="2000" dirty="0"/>
              <a:t>тощо</a:t>
            </a:r>
            <a:r>
              <a:rPr lang="uk-UA" sz="2000" dirty="0" smtClean="0"/>
              <a:t>) – 95%</a:t>
            </a:r>
          </a:p>
          <a:p>
            <a:r>
              <a:rPr lang="uk-UA" sz="2000" dirty="0"/>
              <a:t>презентації (</a:t>
            </a:r>
            <a:r>
              <a:rPr lang="en-US" sz="2000" dirty="0" err="1"/>
              <a:t>ppt</a:t>
            </a:r>
            <a:r>
              <a:rPr lang="en-US" sz="2000" dirty="0"/>
              <a:t>, google, </a:t>
            </a:r>
            <a:r>
              <a:rPr lang="en-US" sz="2000" dirty="0" err="1"/>
              <a:t>prezi</a:t>
            </a:r>
            <a:r>
              <a:rPr lang="en-US" sz="2000" dirty="0"/>
              <a:t> </a:t>
            </a:r>
            <a:r>
              <a:rPr lang="uk-UA" sz="2000" dirty="0"/>
              <a:t>тощо</a:t>
            </a:r>
            <a:r>
              <a:rPr lang="uk-UA" sz="2000" dirty="0" smtClean="0"/>
              <a:t>) – 74%</a:t>
            </a:r>
          </a:p>
          <a:p>
            <a:r>
              <a:rPr lang="uk-UA" sz="2000" dirty="0"/>
              <a:t>власні створені відео </a:t>
            </a:r>
            <a:r>
              <a:rPr lang="uk-UA" sz="2000" dirty="0" smtClean="0"/>
              <a:t> - 3 вчителі (2%)</a:t>
            </a:r>
          </a:p>
          <a:p>
            <a:r>
              <a:rPr lang="uk-UA" sz="2000" dirty="0"/>
              <a:t>готові навчальні </a:t>
            </a:r>
            <a:r>
              <a:rPr lang="uk-UA" sz="2000" dirty="0" smtClean="0"/>
              <a:t>відео – 78%</a:t>
            </a:r>
          </a:p>
          <a:p>
            <a:r>
              <a:rPr lang="uk-UA" sz="2000" dirty="0" err="1"/>
              <a:t>телеуроки</a:t>
            </a:r>
            <a:r>
              <a:rPr lang="uk-UA" sz="2000" dirty="0"/>
              <a:t> </a:t>
            </a:r>
            <a:r>
              <a:rPr lang="uk-UA" sz="2000" dirty="0" smtClean="0"/>
              <a:t> - 5%</a:t>
            </a:r>
          </a:p>
          <a:p>
            <a:r>
              <a:rPr lang="uk-UA" sz="2000" dirty="0"/>
              <a:t>онлайн </a:t>
            </a:r>
            <a:r>
              <a:rPr lang="uk-UA" sz="2000" dirty="0" err="1"/>
              <a:t>відеоуроки</a:t>
            </a:r>
            <a:r>
              <a:rPr lang="uk-UA" sz="2000" dirty="0"/>
              <a:t> в </a:t>
            </a:r>
            <a:r>
              <a:rPr lang="en-US" sz="2000" dirty="0"/>
              <a:t>Zoom, Skype, Hangouts Meet </a:t>
            </a:r>
            <a:r>
              <a:rPr lang="uk-UA" sz="2000" dirty="0" smtClean="0"/>
              <a:t>тощо – 58 % (регулярно або періодично)</a:t>
            </a:r>
          </a:p>
          <a:p>
            <a:r>
              <a:rPr lang="uk-UA" sz="2000" dirty="0" smtClean="0"/>
              <a:t>Інші інтернет-ресурси з відповідних предметів – 38%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02648100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474</Words>
  <Application>Microsoft Office PowerPoint</Application>
  <PresentationFormat>Экран (16:9)</PresentationFormat>
  <Paragraphs>59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Nunito</vt:lpstr>
      <vt:lpstr>Arial</vt:lpstr>
      <vt:lpstr>Calibri</vt:lpstr>
      <vt:lpstr>Shift</vt:lpstr>
      <vt:lpstr>Дистанційне навчання: рефлексія вчителя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Віртуальні дистанційні класи</vt:lpstr>
      <vt:lpstr>Презентация PowerPoint</vt:lpstr>
      <vt:lpstr>Веб-ресурси та програми, що використовуються під час вивчення нового матеріалу</vt:lpstr>
      <vt:lpstr>Веб-ресурси та програми, що використовуються для закріплення та контролю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нового в плані підвищення кваліфікації Ви здійснили за час карантину?</vt:lpstr>
      <vt:lpstr>Що, на Вашу думку, потрібно вдосконалити в організації дистанційного навчання в школі?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Дистанційне навчання: рефлексія вчителя</dc:title>
  <cp:lastModifiedBy>Оксана</cp:lastModifiedBy>
  <cp:revision>15</cp:revision>
  <dcterms:modified xsi:type="dcterms:W3CDTF">2020-04-28T10:37:33Z</dcterms:modified>
</cp:coreProperties>
</file>