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Nunito" panose="020B0604020202020204" charset="-52"/>
      <p:regular r:id="rId16"/>
      <p:bold r:id="rId17"/>
      <p:italic r:id="rId18"/>
      <p:boldItalic r:id="rId19"/>
    </p:embeddedFont>
    <p:embeddedFont>
      <p:font typeface="Maven Pro" panose="020B0604020202020204" charset="0"/>
      <p:regular r:id="rId20"/>
      <p:bold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72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aa92064858_0_3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aa92064858_0_3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aa92064858_0_3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aa92064858_0_3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aa92064858_0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aa92064858_0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aa92064858_0_3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Google Shape;355;gaa92064858_0_3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aa92064858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aa92064858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aa92064858_0_2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aa92064858_0_2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aa92064858_0_2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aa92064858_0_2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aa92064858_0_2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aa92064858_0_2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aa92064858_0_2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aa92064858_0_2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aa92064858_0_3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aa92064858_0_3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aa92064858_0_3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aa92064858_0_3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aa92064858_0_3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Google Shape;330;gaa92064858_0_3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alzosh3.odessaedu.ne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ctrTitle"/>
          </p:nvPr>
        </p:nvSpPr>
        <p:spPr>
          <a:xfrm>
            <a:off x="229175" y="517800"/>
            <a:ext cx="5402400" cy="296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36004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ПОЛОЖЕННЯ</a:t>
            </a:r>
            <a:endParaRPr sz="2000" b="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36004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 дистанційну форму навчання </a:t>
            </a: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36004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НВК «Балтська загальноосвітня школа І-ІІІ ступенів №3-колегіум» Балтської міської ради Одеської області </a:t>
            </a:r>
            <a:endParaRPr sz="4200">
              <a:solidFill>
                <a:srgbClr val="FFFF00"/>
              </a:solidFill>
            </a:endParaRPr>
          </a:p>
        </p:txBody>
      </p:sp>
      <p:sp>
        <p:nvSpPr>
          <p:cNvPr id="278" name="Google Shape;278;p13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проект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педрада №8 від 22.12.2020р.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2"/>
          <p:cNvSpPr txBox="1">
            <a:spLocks noGrp="1"/>
          </p:cNvSpPr>
          <p:nvPr>
            <p:ph type="title"/>
          </p:nvPr>
        </p:nvSpPr>
        <p:spPr>
          <a:xfrm>
            <a:off x="1346975" y="296575"/>
            <a:ext cx="7030500" cy="851100"/>
          </a:xfrm>
          <a:prstGeom prst="rect">
            <a:avLst/>
          </a:prstGeom>
          <a:gradFill>
            <a:gsLst>
              <a:gs pos="0">
                <a:srgbClr val="EEF4D7"/>
              </a:gs>
              <a:gs pos="100000">
                <a:srgbClr val="BFD376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60045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IV. Забезпечення дистанційного навчання</a:t>
            </a:r>
            <a:endParaRPr sz="1600">
              <a:solidFill>
                <a:srgbClr val="2A292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49580" algn="ctr" rtl="0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ru" sz="15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Педагогічні працівники, які організовують дистанційне навчання:</a:t>
            </a:r>
            <a:endParaRPr sz="17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9" name="Google Shape;339;p22"/>
          <p:cNvSpPr txBox="1">
            <a:spLocks noGrp="1"/>
          </p:cNvSpPr>
          <p:nvPr>
            <p:ph type="body" idx="1"/>
          </p:nvPr>
        </p:nvSpPr>
        <p:spPr>
          <a:xfrm>
            <a:off x="278550" y="1294500"/>
            <a:ext cx="8586900" cy="375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40385" lvl="0" indent="-27559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2A2928"/>
              </a:buClr>
              <a:buSzPts val="1500"/>
              <a:buFont typeface="Times New Roman"/>
              <a:buChar char="✔"/>
            </a:pPr>
            <a:r>
              <a:rPr lang="ru"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забезпечують на постійній основі проведення дистанційних занять (</a:t>
            </a:r>
            <a:r>
              <a:rPr lang="ru" sz="15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30%</a:t>
            </a:r>
            <a:r>
              <a:rPr lang="ru"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яких мають бути в </a:t>
            </a:r>
            <a:r>
              <a:rPr lang="ru" sz="15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синхронному</a:t>
            </a:r>
            <a:r>
              <a:rPr lang="ru"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режимі) за </a:t>
            </a:r>
            <a:r>
              <a:rPr lang="ru" sz="15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чинним розкладом </a:t>
            </a:r>
            <a:r>
              <a:rPr lang="ru"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згідно затвердженого графіку з </a:t>
            </a:r>
            <a:r>
              <a:rPr lang="ru" sz="15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обов’язковим</a:t>
            </a:r>
            <a:r>
              <a:rPr lang="ru"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записом тем, форм роботи та домашніх завдань в день проведення заняття, а також веденням обліку навчальних досягнень учнів в </a:t>
            </a:r>
            <a:r>
              <a:rPr lang="ru" sz="15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електронних журналах </a:t>
            </a:r>
            <a:r>
              <a:rPr lang="ru"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 сайті школи;</a:t>
            </a:r>
            <a:endParaRPr sz="1500" dirty="0">
              <a:solidFill>
                <a:srgbClr val="2A292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40385" lvl="0" indent="-27559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2A2928"/>
              </a:buClr>
              <a:buSzPts val="1500"/>
              <a:buFont typeface="Times New Roman"/>
              <a:buChar char="✔"/>
            </a:pPr>
            <a:r>
              <a:rPr lang="ru"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вносять </a:t>
            </a:r>
            <a:r>
              <a:rPr lang="ru" sz="15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необхідні зміни </a:t>
            </a:r>
            <a:r>
              <a:rPr lang="ru"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календарно-тематичне планування для забезпечення  виконання навчальних планів та програм з урахуванням змін в режимі роботи школи, рекомендацій щодо можливого ущільнення програмового матеріалу та забезпечення ефективного дистанційного навчання;</a:t>
            </a:r>
            <a:endParaRPr sz="1500" dirty="0">
              <a:solidFill>
                <a:srgbClr val="2A292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40385" lvl="0" indent="-27559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2A2928"/>
              </a:buClr>
              <a:buSzPts val="1500"/>
              <a:buFont typeface="Times New Roman"/>
              <a:buChar char="✔"/>
            </a:pPr>
            <a:r>
              <a:rPr lang="ru" sz="15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перед початком </a:t>
            </a:r>
            <a:r>
              <a:rPr lang="ru"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дистанційного заняття розміщують навчальні матеріали для самостійного опанування та завдання з окремих предметів на сайті школи в розділі «Дистанційне навчання»;</a:t>
            </a:r>
            <a:endParaRPr sz="1500" dirty="0">
              <a:solidFill>
                <a:srgbClr val="2A292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40385" lvl="0" indent="-27559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2A2928"/>
              </a:buClr>
              <a:buSzPts val="1500"/>
              <a:buFont typeface="Times New Roman"/>
              <a:buChar char="✔"/>
            </a:pPr>
            <a:r>
              <a:rPr lang="ru" sz="1500" dirty="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забезпечують </a:t>
            </a:r>
            <a:r>
              <a:rPr lang="ru" sz="15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доступність</a:t>
            </a:r>
            <a:r>
              <a:rPr lang="ru"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індивідуальних навчальних матеріали, завдань та результатів перевірки і оцінювання учнівських робіт через наявні ресурси сайту школи, засоби інтернету та мобільного зв’язку;</a:t>
            </a:r>
            <a:endParaRPr sz="1500" dirty="0">
              <a:solidFill>
                <a:srgbClr val="2A292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3"/>
          <p:cNvSpPr txBox="1">
            <a:spLocks noGrp="1"/>
          </p:cNvSpPr>
          <p:nvPr>
            <p:ph type="title"/>
          </p:nvPr>
        </p:nvSpPr>
        <p:spPr>
          <a:xfrm>
            <a:off x="1346975" y="175750"/>
            <a:ext cx="7030500" cy="851100"/>
          </a:xfrm>
          <a:prstGeom prst="rect">
            <a:avLst/>
          </a:prstGeom>
          <a:gradFill>
            <a:gsLst>
              <a:gs pos="0">
                <a:srgbClr val="EEF4D7"/>
              </a:gs>
              <a:gs pos="100000">
                <a:srgbClr val="BFD376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60045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IV. Забезпечення дистанційного навчання</a:t>
            </a:r>
            <a:endParaRPr sz="1600">
              <a:solidFill>
                <a:srgbClr val="2A292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49580" algn="ctr" rtl="0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ru" sz="15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Педагогічні працівники, які організовують дистанційне навчання:</a:t>
            </a:r>
            <a:endParaRPr sz="17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5" name="Google Shape;345;p23"/>
          <p:cNvSpPr txBox="1">
            <a:spLocks noGrp="1"/>
          </p:cNvSpPr>
          <p:nvPr>
            <p:ph type="body" idx="1"/>
          </p:nvPr>
        </p:nvSpPr>
        <p:spPr>
          <a:xfrm>
            <a:off x="151500" y="1061500"/>
            <a:ext cx="8906100" cy="403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40385" lvl="0" indent="-27559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2A2928"/>
              </a:buClr>
              <a:buSzPts val="1500"/>
              <a:buFont typeface="Times New Roman"/>
              <a:buChar char="✔"/>
            </a:pPr>
            <a:r>
              <a:rPr lang="ru" sz="15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суворо дотримуються графіку проведення занять</a:t>
            </a:r>
            <a:r>
              <a:rPr lang="ru"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не допускають розміщення завдань для виконання учнями після 16.00 та суворих обмежень у строках виконання, звернувши першочергову увагу на формування знань, умінь та навичок учнів, забезпечення їх практичного використання в тренувальних вправах, розвиток предметних та загальнонавчальних компетентностей;</a:t>
            </a:r>
            <a:endParaRPr sz="1500" dirty="0">
              <a:solidFill>
                <a:srgbClr val="2A292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40385" lvl="0" indent="-27559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2A2928"/>
              </a:buClr>
              <a:buSzPts val="1500"/>
              <a:buFont typeface="Times New Roman"/>
              <a:buChar char="✔"/>
            </a:pPr>
            <a:r>
              <a:rPr lang="ru"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під час поточного оцінювання навчальних досягнень учнів звертають особливу увагу на діагностичну, мотивуючу та стимулюючу функцію контролю, а також забезпечують дотримання учнями шкільного Положення про академічну доброчесність,  дотримуються об’єктивності та доступності оцінки учнів лише для їх батьків або законних представників;</a:t>
            </a:r>
            <a:endParaRPr sz="1500" dirty="0">
              <a:solidFill>
                <a:srgbClr val="2A292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40385" lvl="0" indent="-27559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2A2928"/>
              </a:buClr>
              <a:buSzPts val="1500"/>
              <a:buFont typeface="Times New Roman"/>
              <a:buChar char="✔"/>
            </a:pPr>
            <a:r>
              <a:rPr lang="ru"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щоденно перевіряють інформацію стосовно організації поточної діяльності на сайті школи та у профільній групі Viber, підтримують постійний телефонний зв'язок в робочий час, оперативно реагують на повідомлення і виконують розпорядження адміністрації, надані в дистанційному режимі;</a:t>
            </a:r>
            <a:endParaRPr sz="1500" dirty="0">
              <a:solidFill>
                <a:srgbClr val="2A292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40385" lvl="0" indent="-27559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2A2928"/>
              </a:buClr>
              <a:buSzPts val="1500"/>
              <a:buFont typeface="Times New Roman"/>
              <a:buChar char="✔"/>
            </a:pPr>
            <a:r>
              <a:rPr lang="ru" sz="1500" dirty="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підвищують свою кваліфікацію щодо використання інформаційно-комунікативних (цифрових) технологій в освітньому процесі шляхом формальної (за типовою програмою підвищення кваліфікації), неформальної або інформальної освіти в порядку, визначеному законодавством;</a:t>
            </a:r>
            <a:endParaRPr sz="1500" dirty="0">
              <a:solidFill>
                <a:srgbClr val="2A292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8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24"/>
          <p:cNvSpPr txBox="1">
            <a:spLocks noGrp="1"/>
          </p:cNvSpPr>
          <p:nvPr>
            <p:ph type="body" idx="1"/>
          </p:nvPr>
        </p:nvSpPr>
        <p:spPr>
          <a:xfrm>
            <a:off x="272325" y="1406700"/>
            <a:ext cx="8586900" cy="264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06780" lvl="0" indent="-32385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2A2928"/>
              </a:buClr>
              <a:buSzPts val="1500"/>
              <a:buFont typeface="Times New Roman"/>
              <a:buChar char="✔"/>
            </a:pPr>
            <a:r>
              <a:rPr lang="ru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забезпечують постійне інформування учнів та батьків стосовно змін у режимі роботи закладу та особливостей організації дистанційного навчання в умовах карантину;</a:t>
            </a:r>
            <a:endParaRPr sz="1500">
              <a:solidFill>
                <a:srgbClr val="2A292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0678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06780" lvl="0" indent="-32385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2A2928"/>
              </a:buClr>
              <a:buSzPts val="1500"/>
              <a:buFont typeface="Times New Roman"/>
              <a:buChar char="✔"/>
            </a:pPr>
            <a:r>
              <a:rPr lang="ru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забезпечують всіх учнів доступом до власних сторінок електронних щоденників на сайті школи та постійно контролюють стан опрацювання навчальних матеріалів і виконання завдань учнями класу;</a:t>
            </a:r>
            <a:endParaRPr sz="1500">
              <a:solidFill>
                <a:srgbClr val="2A292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0678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06780" lvl="0" indent="-323850" algn="just" rtl="0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Clr>
                <a:srgbClr val="2A2928"/>
              </a:buClr>
              <a:buSzPts val="1500"/>
              <a:buFont typeface="Times New Roman"/>
              <a:buChar char="✔"/>
            </a:pPr>
            <a:r>
              <a:rPr lang="ru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забезпечують інформування учнів, які не мають технічних можливостей підключення до інтернету, завданнями для самостійного опрацювання засобами мобільного зв’язку.</a:t>
            </a:r>
            <a:endParaRPr sz="1400"/>
          </a:p>
        </p:txBody>
      </p:sp>
      <p:sp>
        <p:nvSpPr>
          <p:cNvPr id="351" name="Google Shape;351;p24"/>
          <p:cNvSpPr txBox="1">
            <a:spLocks noGrp="1"/>
          </p:cNvSpPr>
          <p:nvPr>
            <p:ph type="title"/>
          </p:nvPr>
        </p:nvSpPr>
        <p:spPr>
          <a:xfrm>
            <a:off x="1346975" y="175750"/>
            <a:ext cx="7030500" cy="851100"/>
          </a:xfrm>
          <a:prstGeom prst="rect">
            <a:avLst/>
          </a:prstGeom>
          <a:solidFill>
            <a:srgbClr val="FFF2C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60045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IV. Забезпечення дистанційного навчання</a:t>
            </a:r>
            <a:endParaRPr sz="1600">
              <a:solidFill>
                <a:srgbClr val="2A292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49580" algn="ctr" rtl="0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ru" sz="1400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Класні керівники і класоводи 1-11 класів</a:t>
            </a:r>
            <a:r>
              <a:rPr lang="ru" sz="1500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1700">
              <a:solidFill>
                <a:srgbClr val="CC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2" name="Google Shape;352;p24"/>
          <p:cNvSpPr txBox="1"/>
          <p:nvPr/>
        </p:nvSpPr>
        <p:spPr>
          <a:xfrm>
            <a:off x="271025" y="4047600"/>
            <a:ext cx="8769300" cy="10959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60045" algn="just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Батьки учнів сприяють виконанню дитиною освітньої програми, навчальних програм з окремих предметів (інтегрованих курсів) і досягненню передбачених ними результатів  навчання. У разі, якщо під час дистанційного навчання батьки не забезпечують участь дитини в освітньому процесі протягом 10 робочих днів підряд з невідомих причин, заклад інформує про це відповідну службу у справах дітей.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25"/>
          <p:cNvSpPr txBox="1">
            <a:spLocks noGrp="1"/>
          </p:cNvSpPr>
          <p:nvPr>
            <p:ph type="body" idx="1"/>
          </p:nvPr>
        </p:nvSpPr>
        <p:spPr>
          <a:xfrm>
            <a:off x="980000" y="1406700"/>
            <a:ext cx="7430400" cy="210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60045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Положення про дистанційну форму навчання </a:t>
            </a:r>
            <a:r>
              <a:rPr lang="ru" sz="1600">
                <a:solidFill>
                  <a:srgbClr val="2C2B2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НВК «Балтська загальноосвітня школа І-ІІІ ступенів №3-колегіум» </a:t>
            </a:r>
            <a:r>
              <a:rPr lang="ru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схвалюється педагогічною радою закладу більшістю голосів та затверджується наказом директора школи.  Положення набирає чинності з моменту видання наказу про його затвердження, опубліковується на сайті школи і є обов’язковим для виконання всіма учасниками освітнього процесу. 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06780" lvl="0" indent="0" algn="just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None/>
            </a:pPr>
            <a:endParaRPr sz="1400"/>
          </a:p>
        </p:txBody>
      </p:sp>
      <p:sp>
        <p:nvSpPr>
          <p:cNvPr id="358" name="Google Shape;358;p25"/>
          <p:cNvSpPr txBox="1">
            <a:spLocks noGrp="1"/>
          </p:cNvSpPr>
          <p:nvPr>
            <p:ph type="title"/>
          </p:nvPr>
        </p:nvSpPr>
        <p:spPr>
          <a:xfrm>
            <a:off x="1295175" y="589975"/>
            <a:ext cx="7030500" cy="575100"/>
          </a:xfrm>
          <a:prstGeom prst="rect">
            <a:avLst/>
          </a:prstGeom>
          <a:solidFill>
            <a:srgbClr val="EFEFE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60045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V. </a:t>
            </a:r>
            <a:r>
              <a:rPr lang="ru" sz="1800">
                <a:solidFill>
                  <a:srgbClr val="2C2B2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Прикінцеві положення</a:t>
            </a:r>
            <a:endParaRPr sz="1800">
              <a:solidFill>
                <a:srgbClr val="2A292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49580" algn="ctr" rtl="0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None/>
            </a:pPr>
            <a:endParaRPr sz="1700">
              <a:solidFill>
                <a:srgbClr val="CC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6004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351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ПОЛОЖЕННЯ</a:t>
            </a:r>
            <a:endParaRPr sz="1500">
              <a:solidFill>
                <a:srgbClr val="351C7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36004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351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 дистанційну форму навчання </a:t>
            </a:r>
            <a:endParaRPr sz="1500">
              <a:solidFill>
                <a:srgbClr val="351C7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36004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351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НВК «Балтська загальноосвітня школа І-ІІІ ступенів №3-колегіум»</a:t>
            </a:r>
            <a:r>
              <a:rPr lang="ru" sz="1400">
                <a:solidFill>
                  <a:srgbClr val="2C2B2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400" b="0">
              <a:solidFill>
                <a:srgbClr val="2C2B2B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14"/>
          <p:cNvSpPr txBox="1">
            <a:spLocks noGrp="1"/>
          </p:cNvSpPr>
          <p:nvPr>
            <p:ph type="body" idx="1"/>
          </p:nvPr>
        </p:nvSpPr>
        <p:spPr>
          <a:xfrm>
            <a:off x="1303800" y="1803675"/>
            <a:ext cx="7030500" cy="272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60045" algn="ctr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" sz="170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визначає умови та механізм забезпечення здобуття повної загальної середньої освіти за дистанційною формою, в тому числі під час дії карантину в умовах епідеміологічної або техногенної небезпеки, а також використання технологій дистанційного навчання під час організації здобуття освіти за різними формами навчання в закладі</a:t>
            </a:r>
            <a:endParaRPr sz="1600"/>
          </a:p>
        </p:txBody>
      </p:sp>
      <p:sp>
        <p:nvSpPr>
          <p:cNvPr id="285" name="Google Shape;285;p14"/>
          <p:cNvSpPr txBox="1"/>
          <p:nvPr/>
        </p:nvSpPr>
        <p:spPr>
          <a:xfrm>
            <a:off x="0" y="0"/>
            <a:ext cx="3000000" cy="59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60045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 u="sng">
                <a:solidFill>
                  <a:srgbClr val="741B4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І. Загальні положення</a:t>
            </a:r>
            <a:endParaRPr sz="1500" u="sng">
              <a:solidFill>
                <a:srgbClr val="741B4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5"/>
          <p:cNvSpPr txBox="1">
            <a:spLocks noGrp="1"/>
          </p:cNvSpPr>
          <p:nvPr>
            <p:ph type="title"/>
          </p:nvPr>
        </p:nvSpPr>
        <p:spPr>
          <a:xfrm>
            <a:off x="626100" y="448750"/>
            <a:ext cx="7708200" cy="975300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lin ang="5400012" scaled="0"/>
          </a:gra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60045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b="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 метою забезпечення єдиних підходів до створення електронного освітнього середовища освітній процес під час дистанційного навчання</a:t>
            </a:r>
            <a:r>
              <a:rPr lang="ru" sz="14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а також змішаного навчання та самоосвіти</a:t>
            </a:r>
            <a:r>
              <a:rPr lang="ru" sz="1400" b="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організовується </a:t>
            </a:r>
            <a:r>
              <a:rPr lang="ru" sz="1400" b="0">
                <a:solidFill>
                  <a:srgbClr val="2C2B2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 базі офіційного сайту школи </a:t>
            </a:r>
            <a:r>
              <a:rPr lang="ru" sz="1400" b="0" u="sng">
                <a:solidFill>
                  <a:srgbClr val="0563C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https://balzosh3.odessaedu.net</a:t>
            </a:r>
            <a:r>
              <a:rPr lang="ru" sz="1400" b="0" u="sng">
                <a:solidFill>
                  <a:srgbClr val="0563C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ru" sz="1400" b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і включає:</a:t>
            </a:r>
            <a:endParaRPr sz="1400" b="0">
              <a:solidFill>
                <a:srgbClr val="2A292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15"/>
          <p:cNvSpPr txBox="1">
            <a:spLocks noGrp="1"/>
          </p:cNvSpPr>
          <p:nvPr>
            <p:ph type="body" idx="1"/>
          </p:nvPr>
        </p:nvSpPr>
        <p:spPr>
          <a:xfrm>
            <a:off x="179250" y="1537450"/>
            <a:ext cx="8785500" cy="323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17245" lvl="0" indent="-3111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B2B"/>
              </a:buClr>
              <a:buSzPts val="1300"/>
              <a:buFont typeface="Times New Roman"/>
              <a:buChar char="✔"/>
            </a:pPr>
            <a:r>
              <a:rPr lang="ru">
                <a:solidFill>
                  <a:srgbClr val="2C2B2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сервіс електронних класних журналів;</a:t>
            </a:r>
            <a:endParaRPr>
              <a:solidFill>
                <a:srgbClr val="2C2B2B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17245" lvl="0" indent="-3111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B2B"/>
              </a:buClr>
              <a:buSzPts val="1300"/>
              <a:buFont typeface="Times New Roman"/>
              <a:buChar char="✔"/>
            </a:pPr>
            <a:r>
              <a:rPr lang="ru">
                <a:solidFill>
                  <a:srgbClr val="2C2B2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електронні щоденники учнів;</a:t>
            </a:r>
            <a:endParaRPr>
              <a:solidFill>
                <a:srgbClr val="2C2B2B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17245" lvl="0" indent="-3111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B2B"/>
              </a:buClr>
              <a:buSzPts val="1300"/>
              <a:buFont typeface="Times New Roman"/>
              <a:buChar char="✔"/>
            </a:pPr>
            <a:r>
              <a:rPr lang="ru">
                <a:solidFill>
                  <a:srgbClr val="2C2B2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інтерактивний Розклад уроків;</a:t>
            </a:r>
            <a:endParaRPr>
              <a:solidFill>
                <a:srgbClr val="2C2B2B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17245" lvl="0" indent="-3111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B2B"/>
              </a:buClr>
              <a:buSzPts val="1300"/>
              <a:buFont typeface="Times New Roman"/>
              <a:buChar char="✔"/>
            </a:pPr>
            <a:r>
              <a:rPr lang="ru">
                <a:solidFill>
                  <a:srgbClr val="2C2B2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розділ «Дистанційне навчання» з м</a:t>
            </a:r>
            <a:r>
              <a:rPr lang="ru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атеріалами для проведення навчальних занять та завданнями для самостійної роботи в окремих предметних папках кожного класу, які посилаються на гугл-диски вчителів;</a:t>
            </a:r>
            <a:endParaRPr>
              <a:solidFill>
                <a:srgbClr val="2C2B2B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17245" lvl="0" indent="-3111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B2B"/>
              </a:buClr>
              <a:buSzPts val="1300"/>
              <a:buFont typeface="Times New Roman"/>
              <a:buChar char="✔"/>
            </a:pPr>
            <a:r>
              <a:rPr lang="ru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можливість створення на сайті школи в режимі дистанційного навчання онлайн-тестів, ведення окремих курсів та проведення відео-уроків та відео-конференцій;</a:t>
            </a:r>
            <a:endParaRPr>
              <a:solidFill>
                <a:srgbClr val="2C2B2B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17245" lvl="0" indent="-3111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B2B"/>
              </a:buClr>
              <a:buSzPts val="1300"/>
              <a:buFont typeface="Times New Roman"/>
              <a:buChar char="✔"/>
            </a:pPr>
            <a:r>
              <a:rPr lang="ru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можливість для вчителів ведення власних блогів на сайті школи та створення персональних сайтів на порталі «Класна Оцінка»;</a:t>
            </a:r>
            <a:endParaRPr>
              <a:solidFill>
                <a:srgbClr val="2C2B2B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17245" lvl="0" indent="-3111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B2B"/>
              </a:buClr>
              <a:buSzPts val="1300"/>
              <a:buFont typeface="Times New Roman"/>
              <a:buChar char="✔"/>
            </a:pPr>
            <a:r>
              <a:rPr lang="ru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інформаційна та ресурсна підтримка освітнього процесу дітей з особливими освітніми потребами, індивідуальних освітніх траєкторій учнів, роботи з обдарованими учнями у підготовці до предметних олімпіад та конкурсів, профільного навчання в старшій школі, підготовки до ДПА та ЗНО;</a:t>
            </a:r>
            <a:endParaRPr>
              <a:solidFill>
                <a:srgbClr val="2C2B2B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17245" lvl="0" indent="-3111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B2B"/>
              </a:buClr>
              <a:buSzPts val="1300"/>
              <a:buFont typeface="Times New Roman"/>
              <a:buChar char="✔"/>
            </a:pPr>
            <a:r>
              <a:rPr lang="ru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методичний супровід освітнього процесу та підвищення кваліфікації педагогічних працівників.</a:t>
            </a:r>
            <a:endParaRPr>
              <a:solidFill>
                <a:srgbClr val="2C2B2B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292" name="Google Shape;292;p15"/>
          <p:cNvSpPr txBox="1"/>
          <p:nvPr/>
        </p:nvSpPr>
        <p:spPr>
          <a:xfrm>
            <a:off x="0" y="0"/>
            <a:ext cx="3000000" cy="59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60045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 u="sng">
                <a:solidFill>
                  <a:srgbClr val="741B4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І. Загальні положення</a:t>
            </a:r>
            <a:endParaRPr sz="1500" u="sng">
              <a:solidFill>
                <a:srgbClr val="741B4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488700"/>
          </a:xfrm>
          <a:prstGeom prst="rect">
            <a:avLst/>
          </a:prstGeom>
          <a:solidFill>
            <a:srgbClr val="FFF2C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60045" algn="just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" sz="1600">
                <a:solidFill>
                  <a:srgbClr val="351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Організація освітнього процесу під час дистанційного навчання</a:t>
            </a:r>
            <a:endParaRPr sz="3000">
              <a:solidFill>
                <a:srgbClr val="351C75"/>
              </a:solidFill>
            </a:endParaRPr>
          </a:p>
        </p:txBody>
      </p:sp>
      <p:sp>
        <p:nvSpPr>
          <p:cNvPr id="298" name="Google Shape;298;p16"/>
          <p:cNvSpPr txBox="1">
            <a:spLocks noGrp="1"/>
          </p:cNvSpPr>
          <p:nvPr>
            <p:ph type="body" idx="1"/>
          </p:nvPr>
        </p:nvSpPr>
        <p:spPr>
          <a:xfrm>
            <a:off x="393150" y="1346275"/>
            <a:ext cx="8379900" cy="36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60045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Педагогічні працівники </a:t>
            </a:r>
            <a:r>
              <a:rPr lang="ru" sz="1400" b="1" u="sng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самостійно</a:t>
            </a:r>
            <a:r>
              <a:rPr lang="ru" sz="140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визначають режим (синхронний або асинхронний) проведення окремих навчальних занять. При цьому не менше </a:t>
            </a:r>
            <a:r>
              <a:rPr lang="ru" sz="1400" b="1" u="sng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30 відсотків </a:t>
            </a:r>
            <a:r>
              <a:rPr lang="ru" sz="140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навчального часу, передбаченого освітньою програмою закладу освіти, організовується в </a:t>
            </a:r>
            <a:r>
              <a:rPr lang="ru" sz="1400" b="1" u="sng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синхронному режимі</a:t>
            </a:r>
            <a:r>
              <a:rPr lang="ru" sz="140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із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застосуванням ресурсів сайту школи або сервісів відео-конференцій Zoom, Skype або  Google Meet,</a:t>
            </a:r>
            <a:r>
              <a:rPr lang="ru" sz="140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решта навчального часу організовується в асинхронному режимі. На час проведення дистанційних занять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друкованих класних журналах вчителем робиться запис «Дистанційне навчання» та позначка «онлайн-урок» для синхронного режиму (у змісті після теми уроку в дужках  за відповідною датою його проведення).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360045" algn="just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ru" sz="140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Для учнів, які не можуть взяти участь у синхронному режимі взаємодії з поважних причин (стан здоров'я, відсутність доступу (обмежений доступ) до мережі Інтернет або технічних засобів навчання, зокрема дітей із сімей, які перебувають у складних життєвих обставинах, багатодітних, малозабезпечених сімей тощо), за погодженням з батьками забезпечується використання інших засобів комунікації, доступних для учнів (телефонний, поштовий зв'язок тощо).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9" name="Google Shape;299;p16"/>
          <p:cNvSpPr txBox="1"/>
          <p:nvPr/>
        </p:nvSpPr>
        <p:spPr>
          <a:xfrm>
            <a:off x="0" y="0"/>
            <a:ext cx="3000000" cy="59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60045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 u="sng">
                <a:solidFill>
                  <a:srgbClr val="741B4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І. Загальні положення</a:t>
            </a:r>
            <a:endParaRPr sz="1500" u="sng">
              <a:solidFill>
                <a:srgbClr val="741B4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44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17"/>
          <p:cNvSpPr txBox="1">
            <a:spLocks noGrp="1"/>
          </p:cNvSpPr>
          <p:nvPr>
            <p:ph type="body" idx="1"/>
          </p:nvPr>
        </p:nvSpPr>
        <p:spPr>
          <a:xfrm>
            <a:off x="280950" y="1337650"/>
            <a:ext cx="8440200" cy="352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60045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Організація освітнього процесу під час дистанційного навчання здійснюється з дотриманням вимог законодавства про освіту, захист персональних даних, а також санітарних правил і норм (щодо формування розкладу навчальних занять, рухової активності, вправ для очей, безперервної тривалості навчальної діяльності з технічними засобами навчання, тривалості виконання завдань для самопідготовки у позанавчальний час). Розклад дистанційних занять погоджується педагогічною радою школи, затверджується наказом директора та оприлюднюється на офіційному сайті школи. </a:t>
            </a:r>
            <a:endParaRPr sz="1400">
              <a:solidFill>
                <a:srgbClr val="2A292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360045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Дистанційне навчання організовується для учнів, які не мають медичних протипоказань до занять із комп'ютерною технікою.</a:t>
            </a:r>
            <a:endParaRPr sz="1400">
              <a:solidFill>
                <a:srgbClr val="2A292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360045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Дистанційне навчання осіб із особливими освітніми потребами здійснюється з урахуванням індивідуальної програми розвитку і може передбачати залучення допоміжних технологій дистанційного навчання (озвучування даних з екрану, голосове введення тексту, субтитри, клавіатури зі спеціальними можливостями тощо) з урахуванням індивідуальних потреб, можливостей, здібностей та інтересів таких осіб.</a:t>
            </a:r>
            <a:endParaRPr sz="1400">
              <a:solidFill>
                <a:srgbClr val="2A292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360045" algn="just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None/>
            </a:pPr>
            <a:endParaRPr sz="1400">
              <a:solidFill>
                <a:srgbClr val="2A292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6" name="Google Shape;306;p17"/>
          <p:cNvSpPr txBox="1"/>
          <p:nvPr/>
        </p:nvSpPr>
        <p:spPr>
          <a:xfrm>
            <a:off x="0" y="0"/>
            <a:ext cx="3000000" cy="59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60045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 u="sng">
                <a:solidFill>
                  <a:srgbClr val="741B4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І. Загальні положення</a:t>
            </a:r>
            <a:endParaRPr sz="1500" u="sng">
              <a:solidFill>
                <a:srgbClr val="741B47"/>
              </a:solidFill>
            </a:endParaRPr>
          </a:p>
        </p:txBody>
      </p:sp>
      <p:sp>
        <p:nvSpPr>
          <p:cNvPr id="307" name="Google Shape;307;p1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488700"/>
          </a:xfrm>
          <a:prstGeom prst="rect">
            <a:avLst/>
          </a:prstGeom>
          <a:solidFill>
            <a:srgbClr val="FFF2C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60045" algn="just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" sz="1600">
                <a:solidFill>
                  <a:srgbClr val="351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Організація освітнього процесу під час дистанційного навчання</a:t>
            </a:r>
            <a:endParaRPr sz="3000">
              <a:solidFill>
                <a:srgbClr val="351C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8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48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18"/>
          <p:cNvSpPr txBox="1">
            <a:spLocks noGrp="1"/>
          </p:cNvSpPr>
          <p:nvPr>
            <p:ph type="body" idx="1"/>
          </p:nvPr>
        </p:nvSpPr>
        <p:spPr>
          <a:xfrm>
            <a:off x="196500" y="1458500"/>
            <a:ext cx="8751000" cy="266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60045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Облік навчальних занять і результатів навчання учнів під час дистанційного навчання здійснюється відповідно до законодавства (у класному журналі друкованому журналі, електронних журналах та щоденниках на сайті школи,  свідоцтвах досягнень). </a:t>
            </a:r>
            <a:endParaRPr sz="1400">
              <a:solidFill>
                <a:srgbClr val="2A292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360045" algn="just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ru" sz="140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Облік робочого часу та оплата праці педагогічних працівників, які організовують дистанційне навчання, здійснюється відповідно до законодавства у сфері загальної середньої освіти. Організація освітнього процесу під час дистанційного навчання здійснюється у межах робочого часу педагогічних працівників, який визначається відповідно до 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Закону України "Про повну загальну середню освіту".</a:t>
            </a:r>
            <a:endParaRPr sz="1400">
              <a:solidFill>
                <a:srgbClr val="2A292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4" name="Google Shape;314;p18"/>
          <p:cNvSpPr txBox="1"/>
          <p:nvPr/>
        </p:nvSpPr>
        <p:spPr>
          <a:xfrm>
            <a:off x="0" y="0"/>
            <a:ext cx="3000000" cy="59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60045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 u="sng">
                <a:solidFill>
                  <a:srgbClr val="741B4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І. Загальні положення</a:t>
            </a:r>
            <a:endParaRPr sz="1500" u="sng">
              <a:solidFill>
                <a:srgbClr val="741B47"/>
              </a:solidFill>
            </a:endParaRPr>
          </a:p>
        </p:txBody>
      </p:sp>
      <p:sp>
        <p:nvSpPr>
          <p:cNvPr id="315" name="Google Shape;315;p18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488700"/>
          </a:xfrm>
          <a:prstGeom prst="rect">
            <a:avLst/>
          </a:prstGeom>
          <a:solidFill>
            <a:srgbClr val="FFF2C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60045" algn="just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" sz="1600">
                <a:solidFill>
                  <a:srgbClr val="351C7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Організація освітнього процесу під час дистанційного навчання</a:t>
            </a:r>
            <a:endParaRPr sz="3000">
              <a:solidFill>
                <a:srgbClr val="351C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19"/>
          <p:cNvSpPr txBox="1">
            <a:spLocks noGrp="1"/>
          </p:cNvSpPr>
          <p:nvPr>
            <p:ph type="title"/>
          </p:nvPr>
        </p:nvSpPr>
        <p:spPr>
          <a:xfrm>
            <a:off x="1269275" y="244750"/>
            <a:ext cx="7030500" cy="721800"/>
          </a:xfrm>
          <a:prstGeom prst="rect">
            <a:avLst/>
          </a:prstGeom>
          <a:solidFill>
            <a:srgbClr val="CFE2F3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6004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 Організація здобуття освіти за дистанційною формою (як окремою формою здобуття освіти) </a:t>
            </a:r>
            <a:r>
              <a:rPr lang="ru" sz="1500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виключно для осіб, які:</a:t>
            </a:r>
            <a:endParaRPr sz="1500">
              <a:solidFill>
                <a:srgbClr val="99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360045" algn="ctr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None/>
            </a:pPr>
            <a:endParaRPr sz="1600">
              <a:solidFill>
                <a:srgbClr val="99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1" name="Google Shape;321;p19"/>
          <p:cNvSpPr txBox="1">
            <a:spLocks noGrp="1"/>
          </p:cNvSpPr>
          <p:nvPr>
            <p:ph type="body" idx="1"/>
          </p:nvPr>
        </p:nvSpPr>
        <p:spPr>
          <a:xfrm>
            <a:off x="194650" y="1285875"/>
            <a:ext cx="8699100" cy="363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60045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1) не можуть відвідувати навчальні заняття в закладі освіти (у зв'язку зі станом здоров'я (та/або перебувають на індивідуальній формі навчання), тимчасовим проживанням (перебуванням) за кордоном (для громадян України) або на тимчасово окупованій території України, території населених пунктів на лінії зіткнення тощо);</a:t>
            </a:r>
            <a:endParaRPr sz="1400">
              <a:solidFill>
                <a:srgbClr val="2A292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360045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 потребують за рішенням педагогічної ради реалізації індивідуальної освітньої траєкторії відповідно до їх здібностей, інтересів, потреб, мотивації, можливостей та досвіду (у зв'язку з визначенням особливих освітніх потреб дитини, індивідуалізацією навчання обдарованих дітей, участю в спортивних змаганнях тощо).</a:t>
            </a:r>
            <a:endParaRPr sz="1400">
              <a:solidFill>
                <a:srgbClr val="2A292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360045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Організація здобуття освіти за дистанційною формою здійснюється  на підставі рішення педагогічної ради, за наявності кадрового, навчально-методичного та системотехнічного забезпечення.</a:t>
            </a:r>
            <a:endParaRPr sz="1400">
              <a:solidFill>
                <a:srgbClr val="2A292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360045" algn="just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ru" sz="140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Зарахування (переведення) на дистанційну форму здобуття освіти здійснюється за наказом керівника закладу освіти на підставі особистої заяви повнолітньої особи або одного з батьків.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0"/>
          <p:cNvSpPr txBox="1">
            <a:spLocks noGrp="1"/>
          </p:cNvSpPr>
          <p:nvPr>
            <p:ph type="title"/>
          </p:nvPr>
        </p:nvSpPr>
        <p:spPr>
          <a:xfrm>
            <a:off x="1303800" y="374200"/>
            <a:ext cx="7030500" cy="600900"/>
          </a:xfrm>
          <a:prstGeom prst="rect">
            <a:avLst/>
          </a:prstGeom>
          <a:solidFill>
            <a:srgbClr val="EFEFE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" sz="150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IІI. Організація освітнього процесу з використанням технологій дистанційного навчання</a:t>
            </a:r>
            <a:endParaRPr sz="2900"/>
          </a:p>
        </p:txBody>
      </p:sp>
      <p:sp>
        <p:nvSpPr>
          <p:cNvPr id="327" name="Google Shape;327;p20"/>
          <p:cNvSpPr txBox="1">
            <a:spLocks noGrp="1"/>
          </p:cNvSpPr>
          <p:nvPr>
            <p:ph type="body" idx="1"/>
          </p:nvPr>
        </p:nvSpPr>
        <p:spPr>
          <a:xfrm>
            <a:off x="237800" y="1164100"/>
            <a:ext cx="8621400" cy="365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60045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1) забезпечення вивчення окремих навчальних предметів (інтегрованих курсів) або їх окремих тем, впровадження профільного навчання;</a:t>
            </a:r>
            <a:endParaRPr sz="1400">
              <a:solidFill>
                <a:srgbClr val="2A292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360045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 забезпечення проведення окремих навчальних та факультативних занять і консультацій, оцінювання результатів навчання учнів; </a:t>
            </a:r>
            <a:endParaRPr sz="1400">
              <a:solidFill>
                <a:srgbClr val="2A292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360045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3) реалізації індивідуальної освітньої траєкторії учнів відповідно до їх здібностей, інтересів, потреб, в тому числі з метою ведення науково-дослідницької роботи, підготовки до предметних олімпіад та інтелектуальних конкурсів, індивідуальних та групових консультації з підготовки до ДПА та ЗНО;</a:t>
            </a:r>
            <a:endParaRPr sz="1400">
              <a:solidFill>
                <a:srgbClr val="2A292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360045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4) забезпечення освітнього процесу під час надзвичайних ситуацій природного та техногенного походження, карантину, інших обставин, які об'єктивно унеможливлюють відвідування закладів освіти (далі - надзвичайні обставини);</a:t>
            </a:r>
            <a:endParaRPr sz="1400">
              <a:solidFill>
                <a:srgbClr val="2A292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360045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5) забезпечення проведення (надання) додаткових психолого-педагогічних і корекційно розвиткових занять (послуг) для осіб з особливими освітніми потребами (під час надзвичайних обставин, а також у разі відсутності фахівців із проведення (надання) таких занять (послуг) із числа працівників закладу.</a:t>
            </a:r>
            <a:endParaRPr sz="1400">
              <a:solidFill>
                <a:srgbClr val="2A292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8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1"/>
          <p:cNvSpPr txBox="1">
            <a:spLocks noGrp="1"/>
          </p:cNvSpPr>
          <p:nvPr>
            <p:ph type="title"/>
          </p:nvPr>
        </p:nvSpPr>
        <p:spPr>
          <a:xfrm>
            <a:off x="1303800" y="374200"/>
            <a:ext cx="7030500" cy="600900"/>
          </a:xfrm>
          <a:prstGeom prst="rect">
            <a:avLst/>
          </a:prstGeom>
          <a:solidFill>
            <a:srgbClr val="EFEFE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" sz="150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IІI. Організація освітнього процесу з використанням технологій дистанційного навчання</a:t>
            </a:r>
            <a:endParaRPr sz="2900"/>
          </a:p>
        </p:txBody>
      </p:sp>
      <p:sp>
        <p:nvSpPr>
          <p:cNvPr id="333" name="Google Shape;333;p21"/>
          <p:cNvSpPr txBox="1">
            <a:spLocks noGrp="1"/>
          </p:cNvSpPr>
          <p:nvPr>
            <p:ph type="body" idx="1"/>
          </p:nvPr>
        </p:nvSpPr>
        <p:spPr>
          <a:xfrm>
            <a:off x="272325" y="1406700"/>
            <a:ext cx="8586900" cy="34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60045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b="1" dirty="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Рішення</a:t>
            </a:r>
            <a:r>
              <a:rPr lang="ru" sz="1400" dirty="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про використання технологій дистанційного навчання в освітньому процесі приймається </a:t>
            </a:r>
            <a:r>
              <a:rPr lang="ru" sz="1400" b="1" dirty="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педагогічною радою закладу </a:t>
            </a:r>
            <a:r>
              <a:rPr lang="ru" sz="1400" dirty="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 початку навчального року або упродовж навчального року у випадку настання обставин, що потребують організації освітнього процесу з використанням технологій </a:t>
            </a:r>
            <a:r>
              <a:rPr lang="ru" sz="1400" dirty="0" smtClean="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дистанційного навчання</a:t>
            </a:r>
            <a:r>
              <a:rPr lang="ru" sz="1400" dirty="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br>
              <a:rPr lang="ru" sz="1400" dirty="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1400" dirty="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Упродовж навчального року використання технологій дистанційного навчання для вивчення окремих тем з навчальних предметів (інтегрованих курсів), проведення окремих навчальних занять і консультацій, оцінювання результатів навчання учнів може здійснюватися </a:t>
            </a:r>
            <a:r>
              <a:rPr lang="ru" sz="1400" b="1" dirty="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 ініціативою </a:t>
            </a:r>
            <a:r>
              <a:rPr lang="ru" sz="1400" dirty="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педагогічних працівників (з відповідним узгодженням розкладу навчальних занять).</a:t>
            </a:r>
            <a:endParaRPr sz="1400" dirty="0">
              <a:solidFill>
                <a:srgbClr val="2A292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360045" algn="just" rtl="0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ru" sz="1400" dirty="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Під час дії карантинних обмежень (в тому числі під час </a:t>
            </a:r>
            <a:r>
              <a:rPr lang="ru" sz="1400" b="1" dirty="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перебування на самоізоляції</a:t>
            </a:r>
            <a:r>
              <a:rPr lang="ru" sz="1400" dirty="0">
                <a:solidFill>
                  <a:srgbClr val="2A292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окремих педагогічних працівників або учнів окремих класів) освітній процес у закладі може організовуватись за змішаною формою навчання, за якою окремі теми з навчального предмету (курсу) або окремі предмети вивчаються очно, інші теми (або окремі предмети) - дистанційно (з можливістю надання учням підтримки шляхом проведення консультацій в синхронному режимі).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1557</Words>
  <Application>Microsoft Office PowerPoint</Application>
  <PresentationFormat>Екран (16:9)</PresentationFormat>
  <Paragraphs>69</Paragraphs>
  <Slides>13</Slides>
  <Notes>13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8" baseType="lpstr">
      <vt:lpstr>Times New Roman</vt:lpstr>
      <vt:lpstr>Arial</vt:lpstr>
      <vt:lpstr>Nunito</vt:lpstr>
      <vt:lpstr>Maven Pro</vt:lpstr>
      <vt:lpstr>Momentum</vt:lpstr>
      <vt:lpstr>ПОЛОЖЕННЯ про дистанційну форму навчання  в НВК «Балтська загальноосвітня школа І-ІІІ ступенів №3-колегіум» Балтської міської ради Одеської області </vt:lpstr>
      <vt:lpstr>ПОЛОЖЕННЯ про дистанційну форму навчання  в НВК «Балтська загальноосвітня школа І-ІІІ ступенів №3-колегіум»  </vt:lpstr>
      <vt:lpstr>З метою забезпечення єдиних підходів до створення електронного освітнього середовища освітній процес під час дистанційного навчання, а також змішаного навчання та самоосвіти організовується на базі офіційного сайту школи https://balzosh3.odessaedu.net  і включає: </vt:lpstr>
      <vt:lpstr>Організація освітнього процесу під час дистанційного навчання</vt:lpstr>
      <vt:lpstr>Презентація PowerPoint</vt:lpstr>
      <vt:lpstr>Презентація PowerPoint</vt:lpstr>
      <vt:lpstr>II. Організація здобуття освіти за дистанційною формою (як окремою формою здобуття освіти) виключно для осіб, які: </vt:lpstr>
      <vt:lpstr>IІI. Організація освітнього процесу з використанням технологій дистанційного навчання</vt:lpstr>
      <vt:lpstr>IІI. Організація освітнього процесу з використанням технологій дистанційного навчання</vt:lpstr>
      <vt:lpstr>IV. Забезпечення дистанційного навчання Педагогічні працівники, які організовують дистанційне навчання:</vt:lpstr>
      <vt:lpstr>IV. Забезпечення дистанційного навчання Педагогічні працівники, які організовують дистанційне навчання:</vt:lpstr>
      <vt:lpstr>IV. Забезпечення дистанційного навчання Класні керівники і класоводи 1-11 класів:</vt:lpstr>
      <vt:lpstr>V. Прикінцеві положення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ПОЛОЖЕННЯ про дистанційну форму навчання  в НВК «Балтська загальноосвітня школа І-ІІІ ступенів №3-колегіум» Балтської міської ради Одеської області </dc:title>
  <cp:lastModifiedBy>Завуч</cp:lastModifiedBy>
  <cp:revision>3</cp:revision>
  <dcterms:modified xsi:type="dcterms:W3CDTF">2020-12-22T13:37:38Z</dcterms:modified>
</cp:coreProperties>
</file>