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7" r:id="rId2"/>
    <p:sldId id="291" r:id="rId3"/>
    <p:sldId id="292" r:id="rId4"/>
    <p:sldId id="293" r:id="rId5"/>
    <p:sldId id="300" r:id="rId6"/>
    <p:sldId id="296" r:id="rId7"/>
    <p:sldId id="290" r:id="rId8"/>
    <p:sldId id="276" r:id="rId9"/>
    <p:sldId id="282" r:id="rId10"/>
    <p:sldId id="283" r:id="rId11"/>
    <p:sldId id="284" r:id="rId12"/>
    <p:sldId id="298" r:id="rId13"/>
    <p:sldId id="285" r:id="rId14"/>
    <p:sldId id="297" r:id="rId15"/>
    <p:sldId id="286" r:id="rId16"/>
    <p:sldId id="29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ha Coalition for vaccination" initials="SCf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66B43-DEE7-40CD-96F3-9CADE978B67C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BD5F-1D5F-4DDF-9E27-FE124455E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43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Такі інформаційні 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BD5F-1D5F-4DDF-9E27-FE124455E1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3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4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2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0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6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7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2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FDD2-6524-47AB-8526-0C5D77F4612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7235-EF23-4366-9F5D-21C14D20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5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81B968-1091-9F52-FAA3-0EA4453194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Google Shape;56;p13"/>
          <p:cNvSpPr txBox="1"/>
          <p:nvPr/>
        </p:nvSpPr>
        <p:spPr>
          <a:xfrm>
            <a:off x="4758340" y="5168445"/>
            <a:ext cx="743366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1100"/>
            </a:pPr>
            <a:r>
              <a:rPr lang="ru-RU" sz="2000" b="1" i="1" dirty="0"/>
              <a:t>Ольга </a:t>
            </a:r>
            <a:r>
              <a:rPr lang="ru-RU" sz="2000" b="1" i="1" dirty="0" err="1"/>
              <a:t>Балановська</a:t>
            </a:r>
            <a:r>
              <a:rPr lang="ru-RU" sz="2000" b="1" i="1" dirty="0"/>
              <a:t>, </a:t>
            </a:r>
          </a:p>
          <a:p>
            <a:pPr>
              <a:buSzPts val="1100"/>
            </a:pPr>
            <a:r>
              <a:rPr lang="ru-RU" sz="2000" b="1" i="1" dirty="0" err="1"/>
              <a:t>Завідувач</a:t>
            </a:r>
            <a:r>
              <a:rPr lang="ru-RU" sz="2000" b="1" i="1" dirty="0"/>
              <a:t> </a:t>
            </a:r>
            <a:r>
              <a:rPr lang="ru-RU" sz="2000" b="1" i="1" dirty="0" err="1"/>
              <a:t>відділу</a:t>
            </a:r>
            <a:r>
              <a:rPr lang="ru-RU" sz="2000" b="1" i="1" dirty="0"/>
              <a:t> </a:t>
            </a:r>
            <a:r>
              <a:rPr lang="ru-RU" sz="2000" b="1" i="1" dirty="0" err="1"/>
              <a:t>імунопрофілактики</a:t>
            </a:r>
            <a:r>
              <a:rPr lang="ru-RU" sz="2000" b="1" i="1" dirty="0"/>
              <a:t>, </a:t>
            </a:r>
            <a:r>
              <a:rPr lang="ru-RU" sz="2000" b="1" i="1" dirty="0" err="1"/>
              <a:t>лікар-імунолог</a:t>
            </a:r>
            <a:endParaRPr lang="ru-RU" sz="2000" b="1" i="1" dirty="0"/>
          </a:p>
          <a:p>
            <a:pPr>
              <a:buSzPts val="1100"/>
            </a:pPr>
            <a:r>
              <a:rPr lang="ru-RU" sz="2000" b="1" i="1" dirty="0"/>
              <a:t> ДУ «</a:t>
            </a:r>
            <a:r>
              <a:rPr lang="ru-RU" sz="2000" b="1" i="1" dirty="0" err="1"/>
              <a:t>Одеський</a:t>
            </a:r>
            <a:r>
              <a:rPr lang="ru-RU" sz="2000" b="1" i="1" dirty="0"/>
              <a:t> </a:t>
            </a:r>
            <a:r>
              <a:rPr lang="ru-RU" sz="2000" b="1" i="1" dirty="0" err="1"/>
              <a:t>обласний</a:t>
            </a:r>
            <a:r>
              <a:rPr lang="ru-RU" sz="2000" b="1" i="1" dirty="0"/>
              <a:t> центр контролю та </a:t>
            </a:r>
            <a:r>
              <a:rPr lang="ru-RU" sz="2000" b="1" i="1" dirty="0" err="1"/>
              <a:t>профілактики</a:t>
            </a:r>
            <a:r>
              <a:rPr lang="ru-RU" sz="2000" b="1" i="1" dirty="0"/>
              <a:t> хвороб МОЗ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C4FA0-0A79-DB9D-1DD4-8C3B2A9A3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" y="158083"/>
            <a:ext cx="5763429" cy="268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82F37-A2B2-14F5-3C91-CD5125087D18}"/>
              </a:ext>
            </a:extLst>
          </p:cNvPr>
          <p:cNvSpPr txBox="1"/>
          <p:nvPr/>
        </p:nvSpPr>
        <p:spPr>
          <a:xfrm>
            <a:off x="2072719" y="3289626"/>
            <a:ext cx="8046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err="1"/>
              <a:t>Вакцинокеровані</a:t>
            </a:r>
            <a:r>
              <a:rPr lang="uk-UA" sz="5400" b="1" i="1" dirty="0"/>
              <a:t> інфекції</a:t>
            </a:r>
          </a:p>
        </p:txBody>
      </p:sp>
    </p:spTree>
    <p:extLst>
      <p:ext uri="{BB962C8B-B14F-4D97-AF65-F5344CB8AC3E}">
        <p14:creationId xmlns:p14="http://schemas.microsoft.com/office/powerpoint/2010/main" val="43181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5" y="1277536"/>
            <a:ext cx="7076027" cy="5580464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9600" b="1" dirty="0" err="1"/>
              <a:t>Кір</a:t>
            </a:r>
            <a:r>
              <a:rPr lang="ru-RU" sz="9600" b="1" dirty="0"/>
              <a:t> </a:t>
            </a:r>
            <a:r>
              <a:rPr lang="uk-UA" sz="9600" dirty="0"/>
              <a:t>– </a:t>
            </a:r>
            <a:r>
              <a:rPr lang="uk-UA" sz="9600" dirty="0">
                <a:cs typeface="Arial" panose="020B0604020202020204" pitchFamily="34" charset="0"/>
              </a:rPr>
              <a:t>передається повітряно-крапельним шляхом. </a:t>
            </a:r>
            <a:r>
              <a:rPr lang="ru-RU" sz="9600" dirty="0" err="1"/>
              <a:t>Вхідними</a:t>
            </a:r>
            <a:r>
              <a:rPr lang="ru-RU" sz="9600" dirty="0"/>
              <a:t> воротами для </a:t>
            </a:r>
            <a:r>
              <a:rPr lang="ru-RU" sz="9600" dirty="0" err="1"/>
              <a:t>вірусу</a:t>
            </a:r>
            <a:r>
              <a:rPr lang="ru-RU" sz="9600" dirty="0"/>
              <a:t> </a:t>
            </a:r>
            <a:r>
              <a:rPr lang="ru-RU" sz="9600" b="1" dirty="0"/>
              <a:t>кору</a:t>
            </a:r>
            <a:r>
              <a:rPr lang="ru-RU" sz="9600" dirty="0"/>
              <a:t> є </a:t>
            </a:r>
            <a:r>
              <a:rPr lang="ru-RU" sz="9600" dirty="0" err="1"/>
              <a:t>епітелій</a:t>
            </a:r>
            <a:r>
              <a:rPr lang="ru-RU" sz="9600" dirty="0"/>
              <a:t> носоглотки </a:t>
            </a:r>
            <a:r>
              <a:rPr lang="ru-RU" sz="9600" dirty="0" err="1"/>
              <a:t>або</a:t>
            </a:r>
            <a:r>
              <a:rPr lang="ru-RU" sz="9600" dirty="0"/>
              <a:t> </a:t>
            </a:r>
            <a:r>
              <a:rPr lang="ru-RU" sz="9600" dirty="0" err="1"/>
              <a:t>кон'юнктив</a:t>
            </a:r>
            <a:r>
              <a:rPr lang="ru-RU" sz="9600" dirty="0"/>
              <a:t>. </a:t>
            </a:r>
            <a:r>
              <a:rPr lang="ru-RU" sz="9600" dirty="0" err="1"/>
              <a:t>Симптоми</a:t>
            </a:r>
            <a:r>
              <a:rPr lang="ru-RU" sz="9600" dirty="0"/>
              <a:t>: </a:t>
            </a:r>
            <a:r>
              <a:rPr lang="ru-RU" sz="9600" dirty="0" err="1"/>
              <a:t>висока</a:t>
            </a:r>
            <a:r>
              <a:rPr lang="ru-RU" sz="9600" dirty="0"/>
              <a:t> температура, </a:t>
            </a:r>
            <a:r>
              <a:rPr lang="ru-RU" sz="9600" dirty="0" err="1"/>
              <a:t>головний</a:t>
            </a:r>
            <a:r>
              <a:rPr lang="ru-RU" sz="9600" dirty="0"/>
              <a:t> </a:t>
            </a:r>
            <a:r>
              <a:rPr lang="ru-RU" sz="9600" dirty="0" err="1"/>
              <a:t>біль</a:t>
            </a:r>
            <a:r>
              <a:rPr lang="ru-RU" sz="9600" dirty="0"/>
              <a:t>, нежить, </a:t>
            </a:r>
            <a:r>
              <a:rPr lang="ru-RU" sz="9600" dirty="0" err="1"/>
              <a:t>сухий</a:t>
            </a:r>
            <a:r>
              <a:rPr lang="ru-RU" sz="9600" dirty="0"/>
              <a:t> кашель, </a:t>
            </a:r>
            <a:r>
              <a:rPr lang="ru-RU" sz="9600" dirty="0" err="1"/>
              <a:t>збільшення</a:t>
            </a:r>
            <a:r>
              <a:rPr lang="ru-RU" sz="9600" dirty="0"/>
              <a:t> </a:t>
            </a:r>
            <a:r>
              <a:rPr lang="ru-RU" sz="9600" dirty="0" err="1"/>
              <a:t>лімфовузлів</a:t>
            </a:r>
            <a:r>
              <a:rPr lang="ru-RU" sz="9600" dirty="0"/>
              <a:t>, </a:t>
            </a:r>
            <a:r>
              <a:rPr lang="ru-RU" sz="9600" dirty="0" err="1"/>
              <a:t>запалення</a:t>
            </a:r>
            <a:r>
              <a:rPr lang="ru-RU" sz="9600" dirty="0"/>
              <a:t> очей, </a:t>
            </a:r>
            <a:r>
              <a:rPr lang="ru-RU" sz="9600" dirty="0" err="1"/>
              <a:t>розлад</a:t>
            </a:r>
            <a:r>
              <a:rPr lang="ru-RU" sz="9600" dirty="0"/>
              <a:t> </a:t>
            </a:r>
            <a:r>
              <a:rPr lang="ru-RU" sz="9600" dirty="0" err="1"/>
              <a:t>шлунку</a:t>
            </a:r>
            <a:r>
              <a:rPr lang="ru-RU" sz="9600" dirty="0"/>
              <a:t>, </a:t>
            </a:r>
            <a:r>
              <a:rPr lang="ru-RU" sz="9600" dirty="0" err="1"/>
              <a:t>червоний</a:t>
            </a:r>
            <a:r>
              <a:rPr lang="ru-RU" sz="9600" dirty="0"/>
              <a:t> </a:t>
            </a:r>
            <a:r>
              <a:rPr lang="ru-RU" sz="9600" dirty="0" err="1"/>
              <a:t>висип</a:t>
            </a:r>
            <a:r>
              <a:rPr lang="ru-RU" sz="9600" dirty="0"/>
              <a:t> на </a:t>
            </a:r>
            <a:r>
              <a:rPr lang="ru-RU" sz="9600" dirty="0" err="1"/>
              <a:t>тілі</a:t>
            </a:r>
            <a:r>
              <a:rPr lang="ru-RU" sz="9600" dirty="0"/>
              <a:t>.</a:t>
            </a:r>
          </a:p>
          <a:p>
            <a:r>
              <a:rPr lang="uk-UA" sz="9600" b="1" dirty="0"/>
              <a:t>Паротит</a:t>
            </a:r>
            <a:r>
              <a:rPr lang="uk-UA" sz="9600" dirty="0"/>
              <a:t> –</a:t>
            </a:r>
            <a:r>
              <a:rPr lang="uk-UA" sz="9600" dirty="0">
                <a:cs typeface="Arial" panose="020B0604020202020204" pitchFamily="34" charset="0"/>
              </a:rPr>
              <a:t>передається повітряно-крапельним шляхом, </a:t>
            </a:r>
            <a:r>
              <a:rPr lang="ru-RU" sz="9600" dirty="0" err="1"/>
              <a:t>це</a:t>
            </a:r>
            <a:r>
              <a:rPr lang="ru-RU" sz="9600" dirty="0"/>
              <a:t> </a:t>
            </a:r>
            <a:r>
              <a:rPr lang="ru-RU" sz="9600" dirty="0" err="1"/>
              <a:t>захворювання</a:t>
            </a:r>
            <a:r>
              <a:rPr lang="ru-RU" sz="9600" dirty="0"/>
              <a:t> системного характеру, але </a:t>
            </a:r>
            <a:r>
              <a:rPr lang="ru-RU" sz="9600" dirty="0" err="1"/>
              <a:t>найбільш</a:t>
            </a:r>
            <a:r>
              <a:rPr lang="ru-RU" sz="9600" dirty="0"/>
              <a:t> частим є </a:t>
            </a:r>
            <a:r>
              <a:rPr lang="ru-RU" sz="9600" dirty="0" err="1"/>
              <a:t>ураження</a:t>
            </a:r>
            <a:r>
              <a:rPr lang="ru-RU" sz="9600" dirty="0"/>
              <a:t> </a:t>
            </a:r>
            <a:r>
              <a:rPr lang="ru-RU" sz="9600" dirty="0" err="1"/>
              <a:t>слинних</a:t>
            </a:r>
            <a:r>
              <a:rPr lang="ru-RU" sz="9600" dirty="0"/>
              <a:t> </a:t>
            </a:r>
            <a:r>
              <a:rPr lang="ru-RU" sz="9600" dirty="0" err="1"/>
              <a:t>залоз</a:t>
            </a:r>
            <a:r>
              <a:rPr lang="ru-RU" sz="9600" dirty="0"/>
              <a:t>. З </a:t>
            </a:r>
            <a:r>
              <a:rPr lang="ru-RU" sz="9600" dirty="0" err="1"/>
              <a:t>вхідних</a:t>
            </a:r>
            <a:r>
              <a:rPr lang="ru-RU" sz="9600" dirty="0"/>
              <a:t> </a:t>
            </a:r>
            <a:r>
              <a:rPr lang="ru-RU" sz="9600" dirty="0" err="1"/>
              <a:t>воріт</a:t>
            </a:r>
            <a:r>
              <a:rPr lang="ru-RU" sz="9600" dirty="0"/>
              <a:t>, </a:t>
            </a:r>
            <a:r>
              <a:rPr lang="ru-RU" sz="9600" dirty="0" err="1"/>
              <a:t>якими</a:t>
            </a:r>
            <a:r>
              <a:rPr lang="ru-RU" sz="9600" dirty="0"/>
              <a:t> є </a:t>
            </a:r>
            <a:r>
              <a:rPr lang="ru-RU" sz="9600" dirty="0" err="1"/>
              <a:t>слизові</a:t>
            </a:r>
            <a:r>
              <a:rPr lang="ru-RU" sz="9600" dirty="0"/>
              <a:t> </a:t>
            </a:r>
            <a:r>
              <a:rPr lang="ru-RU" sz="9600" dirty="0" err="1"/>
              <a:t>оболонки</a:t>
            </a:r>
            <a:r>
              <a:rPr lang="ru-RU" sz="9600" dirty="0"/>
              <a:t> </a:t>
            </a:r>
            <a:r>
              <a:rPr lang="ru-RU" sz="9600" dirty="0" err="1"/>
              <a:t>ротової</a:t>
            </a:r>
            <a:r>
              <a:rPr lang="ru-RU" sz="9600" dirty="0"/>
              <a:t> </a:t>
            </a:r>
            <a:r>
              <a:rPr lang="ru-RU" sz="9600" dirty="0" err="1"/>
              <a:t>порожнини</a:t>
            </a:r>
            <a:r>
              <a:rPr lang="ru-RU" sz="9600" dirty="0"/>
              <a:t>, носа, глотки </a:t>
            </a:r>
            <a:r>
              <a:rPr lang="ru-RU" sz="9600" dirty="0" err="1"/>
              <a:t>вірус</a:t>
            </a:r>
            <a:r>
              <a:rPr lang="ru-RU" sz="9600" dirty="0"/>
              <a:t> </a:t>
            </a:r>
            <a:r>
              <a:rPr lang="ru-RU" sz="9600" dirty="0" err="1"/>
              <a:t>потрапляє</a:t>
            </a:r>
            <a:r>
              <a:rPr lang="ru-RU" sz="9600" dirty="0"/>
              <a:t> в кров і </a:t>
            </a:r>
            <a:r>
              <a:rPr lang="ru-RU" sz="9600" dirty="0" err="1"/>
              <a:t>поширюється</a:t>
            </a:r>
            <a:r>
              <a:rPr lang="ru-RU" sz="9600" dirty="0"/>
              <a:t> по </a:t>
            </a:r>
            <a:r>
              <a:rPr lang="ru-RU" sz="9600" dirty="0" err="1"/>
              <a:t>всьому</a:t>
            </a:r>
            <a:r>
              <a:rPr lang="ru-RU" sz="9600" dirty="0"/>
              <a:t> </a:t>
            </a:r>
            <a:r>
              <a:rPr lang="ru-RU" sz="9600" dirty="0" err="1"/>
              <a:t>організму</a:t>
            </a:r>
            <a:r>
              <a:rPr lang="ru-RU" sz="9600" dirty="0"/>
              <a:t>. Симптом: </a:t>
            </a:r>
            <a:r>
              <a:rPr lang="uk-UA" sz="9600" dirty="0"/>
              <a:t>гарячка, збільшення слинних залоз.</a:t>
            </a:r>
            <a:endParaRPr lang="ru-RU" sz="9600" dirty="0"/>
          </a:p>
          <a:p>
            <a:r>
              <a:rPr lang="uk-UA" sz="9600" b="1" dirty="0"/>
              <a:t>Краснуха</a:t>
            </a:r>
            <a:r>
              <a:rPr lang="uk-UA" sz="9600" dirty="0"/>
              <a:t>–</a:t>
            </a:r>
            <a:r>
              <a:rPr lang="uk-UA" sz="9600" dirty="0">
                <a:cs typeface="Arial" panose="020B0604020202020204" pitchFamily="34" charset="0"/>
              </a:rPr>
              <a:t>передається повітряно-крапельним шляхом. С</a:t>
            </a:r>
            <a:r>
              <a:rPr lang="ru-RU" sz="9600" dirty="0" err="1">
                <a:cs typeface="Arial" panose="020B0604020202020204" pitchFamily="34" charset="0"/>
              </a:rPr>
              <a:t>имптоми</a:t>
            </a:r>
            <a:r>
              <a:rPr lang="ru-RU" sz="9600" dirty="0">
                <a:cs typeface="Arial" panose="020B0604020202020204" pitchFamily="34" charset="0"/>
              </a:rPr>
              <a:t>:</a:t>
            </a:r>
            <a:r>
              <a:rPr lang="ru-RU" sz="9600" dirty="0"/>
              <a:t> </a:t>
            </a:r>
            <a:r>
              <a:rPr lang="ru-RU" sz="9600" dirty="0" err="1"/>
              <a:t>помірна</a:t>
            </a:r>
            <a:r>
              <a:rPr lang="ru-RU" sz="9600" dirty="0"/>
              <a:t> </a:t>
            </a:r>
            <a:r>
              <a:rPr lang="ru-RU" sz="9600" dirty="0" err="1"/>
              <a:t>гарячка</a:t>
            </a:r>
            <a:r>
              <a:rPr lang="ru-RU" sz="9600" dirty="0"/>
              <a:t>, </a:t>
            </a:r>
            <a:r>
              <a:rPr lang="ru-RU" sz="9600" dirty="0" err="1"/>
              <a:t>головний</a:t>
            </a:r>
            <a:r>
              <a:rPr lang="ru-RU" sz="9600" dirty="0"/>
              <a:t> </a:t>
            </a:r>
            <a:r>
              <a:rPr lang="ru-RU" sz="9600" dirty="0" err="1"/>
              <a:t>біль</a:t>
            </a:r>
            <a:r>
              <a:rPr lang="ru-RU" sz="9600" dirty="0"/>
              <a:t>, </a:t>
            </a:r>
            <a:r>
              <a:rPr lang="ru-RU" sz="9600" dirty="0" err="1"/>
              <a:t>кон'юнктивіт</a:t>
            </a:r>
            <a:r>
              <a:rPr lang="ru-RU" sz="9600" dirty="0"/>
              <a:t>, </a:t>
            </a:r>
            <a:r>
              <a:rPr lang="ru-RU" sz="9600" dirty="0" err="1"/>
              <a:t>фарингіт</a:t>
            </a:r>
            <a:r>
              <a:rPr lang="ru-RU" sz="9600" dirty="0"/>
              <a:t>, нежить, </a:t>
            </a:r>
            <a:r>
              <a:rPr lang="uk-UA" sz="9600" dirty="0"/>
              <a:t>дрібні </a:t>
            </a:r>
            <a:r>
              <a:rPr lang="uk-UA" sz="9600" dirty="0" err="1"/>
              <a:t>петехії</a:t>
            </a:r>
            <a:r>
              <a:rPr lang="uk-UA" sz="9600" dirty="0"/>
              <a:t>. </a:t>
            </a:r>
            <a:r>
              <a:rPr lang="uk-UA" sz="9600" b="0" i="0" dirty="0">
                <a:effectLst/>
                <a:latin typeface="Google Sans"/>
              </a:rPr>
              <a:t>У разі зараження жінок, особливо у перші місяці вагітності, можливі викидні, народження мертвого плоду або дітей з вродженими вадами розвитку. </a:t>
            </a:r>
            <a:r>
              <a:rPr lang="ru-RU" sz="9600" dirty="0"/>
              <a:t> </a:t>
            </a:r>
          </a:p>
          <a:p>
            <a:r>
              <a:rPr lang="uk-UA" sz="9600" b="1" dirty="0"/>
              <a:t>Щеплення КПК </a:t>
            </a:r>
            <a:r>
              <a:rPr lang="ru-RU" sz="9600" b="1" dirty="0"/>
              <a:t>у</a:t>
            </a:r>
            <a:r>
              <a:rPr lang="ru-RU" sz="9600" dirty="0"/>
              <a:t> </a:t>
            </a:r>
            <a:r>
              <a:rPr lang="ru-RU" sz="9600" b="1" dirty="0"/>
              <a:t>1 </a:t>
            </a:r>
            <a:r>
              <a:rPr lang="ru-RU" sz="9600" b="1" dirty="0" err="1"/>
              <a:t>рік</a:t>
            </a:r>
            <a:r>
              <a:rPr lang="ru-RU" sz="9600" b="1" dirty="0"/>
              <a:t> та 6 </a:t>
            </a:r>
            <a:r>
              <a:rPr lang="ru-RU" sz="9600" b="1" dirty="0" err="1"/>
              <a:t>років</a:t>
            </a:r>
            <a:r>
              <a:rPr lang="ru-RU" sz="9600" b="1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B7A9E6-97D1-4C7D-9516-4DAAE5E028D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59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latin typeface="+mn-lt"/>
              </a:rPr>
              <a:t>Кір</a:t>
            </a:r>
            <a:r>
              <a:rPr lang="ru-RU" sz="3400" b="1" dirty="0">
                <a:latin typeface="+mn-lt"/>
              </a:rPr>
              <a:t>, краснуха та </a:t>
            </a:r>
            <a:r>
              <a:rPr lang="ru-RU" sz="3400" b="1" dirty="0" err="1">
                <a:latin typeface="+mn-lt"/>
              </a:rPr>
              <a:t>епідемічний</a:t>
            </a:r>
            <a:r>
              <a:rPr lang="ru-RU" sz="3400" b="1" dirty="0">
                <a:latin typeface="+mn-lt"/>
              </a:rPr>
              <a:t> паротит 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 txBox="1">
            <a:spLocks/>
          </p:cNvSpPr>
          <p:nvPr/>
        </p:nvSpPr>
        <p:spPr>
          <a:xfrm>
            <a:off x="7305964" y="1277536"/>
            <a:ext cx="4775200" cy="5580464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Ускладнення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кору: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Отит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/>
              <a:t>Бронхіт</a:t>
            </a:r>
            <a:endParaRPr lang="ru-RU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/>
              <a:t>Пневмонія</a:t>
            </a:r>
            <a:endParaRPr lang="ru-RU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/>
              <a:t>Енцефаліт</a:t>
            </a:r>
            <a:endParaRPr lang="ru-RU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Смерть </a:t>
            </a:r>
          </a:p>
          <a:p>
            <a:pPr marL="0" indent="0" defTabSz="9128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Ускладнення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паротиту: 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/>
              <a:t>Атрофія підшлункової залози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/>
              <a:t>У хлопчиків – безпліддя в майбутньому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/>
              <a:t>Менінгоенцефаліт</a:t>
            </a:r>
            <a:endParaRPr lang="uk-UA" sz="1800" b="1" dirty="0"/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/>
              <a:t>Гідроцефалія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/>
              <a:t>Інвалідізація</a:t>
            </a:r>
            <a:endParaRPr lang="uk-UA" sz="1800" b="1" dirty="0"/>
          </a:p>
          <a:p>
            <a:pPr marL="0" indent="0" defTabSz="9128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Ускладнення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краснухи:</a:t>
            </a:r>
            <a:endParaRPr lang="uk-UA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2813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/>
              <a:t>У жінок: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i="0" dirty="0" err="1">
                <a:solidFill>
                  <a:srgbClr val="202122"/>
                </a:solidFill>
                <a:effectLst/>
              </a:rPr>
              <a:t>мертвонародження</a:t>
            </a:r>
            <a:r>
              <a:rPr lang="uk-UA" sz="1800" b="1" i="0" dirty="0">
                <a:solidFill>
                  <a:srgbClr val="202122"/>
                </a:solidFill>
                <a:effectLst/>
              </a:rPr>
              <a:t> та мимовільні аборти</a:t>
            </a:r>
            <a:r>
              <a:rPr lang="uk-UA" sz="1800" b="1" dirty="0"/>
              <a:t>;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dirty="0"/>
              <a:t>Артрити.</a:t>
            </a:r>
          </a:p>
          <a:p>
            <a:pPr marL="0" indent="0" defTabSz="912813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/>
              <a:t>Вроджена краснухи у дитини: 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i="0" dirty="0">
                <a:solidFill>
                  <a:srgbClr val="333333"/>
                </a:solidFill>
                <a:effectLst/>
              </a:rPr>
              <a:t>численні вроджені вади розвитку;</a:t>
            </a:r>
          </a:p>
          <a:p>
            <a:pPr defTabSz="912813">
              <a:lnSpc>
                <a:spcPct val="100000"/>
              </a:lnSpc>
              <a:spcBef>
                <a:spcPts val="0"/>
              </a:spcBef>
            </a:pPr>
            <a:r>
              <a:rPr lang="uk-UA" sz="1800" b="1" i="0" dirty="0">
                <a:solidFill>
                  <a:srgbClr val="333333"/>
                </a:solidFill>
                <a:effectLst/>
              </a:rPr>
              <a:t>загибель плода та викидень.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800" dirty="0"/>
          </a:p>
          <a:p>
            <a:pPr>
              <a:lnSpc>
                <a:spcPct val="100000"/>
              </a:lnSpc>
            </a:pPr>
            <a:endParaRPr lang="ru-RU" sz="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4B7FE-3A1E-E5E6-F045-DD9B942BB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1285337"/>
            <a:ext cx="6349412" cy="5496127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 err="1"/>
              <a:t>Збудником</a:t>
            </a:r>
            <a:r>
              <a:rPr lang="ru-RU" sz="1800" dirty="0"/>
              <a:t> </a:t>
            </a:r>
            <a:r>
              <a:rPr lang="ru-RU" sz="1800" b="1" dirty="0" err="1"/>
              <a:t>дифтерії</a:t>
            </a:r>
            <a:r>
              <a:rPr lang="ru-RU" sz="1800" dirty="0"/>
              <a:t> є Со</a:t>
            </a:r>
            <a:r>
              <a:rPr lang="en-US" sz="1800" dirty="0"/>
              <a:t>r</a:t>
            </a:r>
            <a:r>
              <a:rPr lang="ru-RU" sz="1800" dirty="0"/>
              <a:t>у</a:t>
            </a:r>
            <a:r>
              <a:rPr lang="en-US" sz="1800" dirty="0"/>
              <a:t>n</a:t>
            </a:r>
            <a:r>
              <a:rPr lang="ru-RU" sz="1800" dirty="0"/>
              <a:t>е</a:t>
            </a:r>
            <a:r>
              <a:rPr lang="en-US" sz="1800" dirty="0"/>
              <a:t>bacterium diphtheria</a:t>
            </a:r>
            <a:r>
              <a:rPr lang="ru-RU" sz="1800" dirty="0"/>
              <a:t>е, </a:t>
            </a:r>
            <a:r>
              <a:rPr lang="uk-UA" sz="1800" dirty="0">
                <a:cs typeface="Arial" panose="020B0604020202020204" pitchFamily="34" charset="0"/>
              </a:rPr>
              <a:t>передається повітряно-крапельним шляхом. </a:t>
            </a:r>
            <a:r>
              <a:rPr lang="ru-RU" sz="1800" dirty="0" err="1">
                <a:cs typeface="Arial" panose="020B0604020202020204" pitchFamily="34" charset="0"/>
              </a:rPr>
              <a:t>Симптоми</a:t>
            </a:r>
            <a:r>
              <a:rPr lang="ru-RU" sz="1800" dirty="0">
                <a:cs typeface="Arial" panose="020B0604020202020204" pitchFamily="34" charset="0"/>
              </a:rPr>
              <a:t>: </a:t>
            </a:r>
            <a:r>
              <a:rPr lang="ru-RU" sz="1800" dirty="0" err="1">
                <a:cs typeface="Arial" panose="020B0604020202020204" pitchFamily="34" charset="0"/>
              </a:rPr>
              <a:t>біль</a:t>
            </a:r>
            <a:r>
              <a:rPr lang="ru-RU" sz="1800" dirty="0">
                <a:cs typeface="Arial" panose="020B0604020202020204" pitchFamily="34" charset="0"/>
              </a:rPr>
              <a:t>  у </a:t>
            </a:r>
            <a:r>
              <a:rPr lang="ru-RU" sz="1800" dirty="0" err="1">
                <a:cs typeface="Arial" panose="020B0604020202020204" pitchFamily="34" charset="0"/>
              </a:rPr>
              <a:t>горлі</a:t>
            </a:r>
            <a:r>
              <a:rPr lang="ru-RU" sz="1800" dirty="0"/>
              <a:t>; лихоманка; набряк </a:t>
            </a:r>
            <a:r>
              <a:rPr lang="ru-RU" sz="1800" dirty="0" err="1"/>
              <a:t>слизової</a:t>
            </a:r>
            <a:r>
              <a:rPr lang="ru-RU" sz="1800" dirty="0"/>
              <a:t> оболочки ротоглотки; </a:t>
            </a:r>
            <a:r>
              <a:rPr lang="ru-RU" sz="1800" dirty="0" err="1"/>
              <a:t>наліт</a:t>
            </a:r>
            <a:r>
              <a:rPr lang="ru-RU" sz="1800" dirty="0"/>
              <a:t> на </a:t>
            </a:r>
            <a:r>
              <a:rPr lang="ru-RU" sz="1800" dirty="0" err="1"/>
              <a:t>мигдалинах</a:t>
            </a:r>
            <a:r>
              <a:rPr lang="ru-RU" sz="1800" dirty="0"/>
              <a:t> </a:t>
            </a:r>
            <a:r>
              <a:rPr lang="ru-RU" sz="1800" dirty="0" err="1"/>
              <a:t>сірого</a:t>
            </a:r>
            <a:r>
              <a:rPr lang="ru-RU" sz="1800" dirty="0"/>
              <a:t> </a:t>
            </a:r>
            <a:r>
              <a:rPr lang="ru-RU" sz="1800" dirty="0" err="1"/>
              <a:t>кольору</a:t>
            </a:r>
            <a:r>
              <a:rPr lang="ru-RU" sz="1800" dirty="0"/>
              <a:t>, </a:t>
            </a:r>
            <a:r>
              <a:rPr lang="ru-RU" sz="1800" dirty="0" err="1"/>
              <a:t>осиплість</a:t>
            </a:r>
            <a:r>
              <a:rPr lang="ru-RU" sz="1800" dirty="0"/>
              <a:t> голосу; набряк </a:t>
            </a:r>
            <a:r>
              <a:rPr lang="ru-RU" sz="1800" dirty="0" err="1"/>
              <a:t>шиї</a:t>
            </a:r>
            <a:r>
              <a:rPr lang="ru-RU" sz="1800" dirty="0"/>
              <a:t>;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шийних</a:t>
            </a:r>
            <a:r>
              <a:rPr lang="ru-RU" sz="1800" dirty="0"/>
              <a:t>, </a:t>
            </a:r>
            <a:r>
              <a:rPr lang="ru-RU" sz="1800" dirty="0" err="1"/>
              <a:t>підщелепних</a:t>
            </a:r>
            <a:r>
              <a:rPr lang="ru-RU" sz="1800" dirty="0"/>
              <a:t> </a:t>
            </a:r>
            <a:r>
              <a:rPr lang="ru-RU" sz="1800" dirty="0" err="1"/>
              <a:t>лімфатичних</a:t>
            </a:r>
            <a:r>
              <a:rPr lang="ru-RU" sz="1800" dirty="0"/>
              <a:t> </a:t>
            </a:r>
            <a:r>
              <a:rPr lang="ru-RU" sz="1800" dirty="0" err="1"/>
              <a:t>вузлів</a:t>
            </a:r>
            <a:r>
              <a:rPr lang="ru-RU" sz="18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err="1"/>
              <a:t>Збудник</a:t>
            </a:r>
            <a:r>
              <a:rPr lang="ru-RU" sz="1800" dirty="0"/>
              <a:t> </a:t>
            </a:r>
            <a:r>
              <a:rPr lang="ru-RU" sz="1800" b="1" dirty="0" err="1"/>
              <a:t>правця</a:t>
            </a:r>
            <a:r>
              <a:rPr lang="ru-RU" sz="1800" dirty="0"/>
              <a:t> </a:t>
            </a:r>
            <a:r>
              <a:rPr lang="ru-RU" sz="1800" dirty="0" err="1"/>
              <a:t>Clostridium</a:t>
            </a:r>
            <a:r>
              <a:rPr lang="ru-RU" sz="1800" dirty="0"/>
              <a:t> </a:t>
            </a:r>
            <a:r>
              <a:rPr lang="ru-RU" sz="1800" dirty="0" err="1"/>
              <a:t>tetani</a:t>
            </a:r>
            <a:r>
              <a:rPr lang="ru-RU" sz="1800" dirty="0"/>
              <a:t>. </a:t>
            </a:r>
            <a:r>
              <a:rPr lang="ru-RU" sz="1800" dirty="0" err="1"/>
              <a:t>Вхідними</a:t>
            </a:r>
            <a:r>
              <a:rPr lang="ru-RU" sz="1800" dirty="0"/>
              <a:t> воротами для </a:t>
            </a:r>
            <a:r>
              <a:rPr lang="ru-RU" sz="1800" dirty="0" err="1"/>
              <a:t>збудника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є </a:t>
            </a:r>
            <a:r>
              <a:rPr lang="ru-RU" sz="1800" dirty="0" err="1"/>
              <a:t>колоті</a:t>
            </a:r>
            <a:r>
              <a:rPr lang="ru-RU" sz="1800" dirty="0"/>
              <a:t> рани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садна</a:t>
            </a:r>
            <a:r>
              <a:rPr lang="ru-RU" sz="1800" dirty="0"/>
              <a:t> на ногах і руках. </a:t>
            </a:r>
            <a:r>
              <a:rPr lang="ru-RU" sz="1800" dirty="0" err="1"/>
              <a:t>Правець</a:t>
            </a:r>
            <a:r>
              <a:rPr lang="ru-RU" sz="1800" dirty="0"/>
              <a:t> </a:t>
            </a:r>
            <a:r>
              <a:rPr lang="ru-RU" sz="1800" dirty="0" err="1"/>
              <a:t>починається</a:t>
            </a:r>
            <a:r>
              <a:rPr lang="ru-RU" sz="1800" dirty="0"/>
              <a:t> 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слабкості</a:t>
            </a:r>
            <a:r>
              <a:rPr lang="ru-RU" sz="1800" dirty="0"/>
              <a:t>, </a:t>
            </a:r>
            <a:r>
              <a:rPr lang="ru-RU" sz="1800" dirty="0" err="1"/>
              <a:t>дратівливості</a:t>
            </a:r>
            <a:r>
              <a:rPr lang="ru-RU" sz="1800" dirty="0"/>
              <a:t>, головного болю, </a:t>
            </a:r>
            <a:r>
              <a:rPr lang="ru-RU" sz="1800" dirty="0" err="1"/>
              <a:t>посмикування</a:t>
            </a:r>
            <a:r>
              <a:rPr lang="ru-RU" sz="1800" dirty="0"/>
              <a:t> </a:t>
            </a:r>
            <a:r>
              <a:rPr lang="ru-RU" sz="1800" dirty="0" err="1"/>
              <a:t>м'язів</a:t>
            </a:r>
            <a:r>
              <a:rPr lang="ru-RU" sz="1800" dirty="0"/>
              <a:t> у </a:t>
            </a:r>
            <a:r>
              <a:rPr lang="ru-RU" sz="1800" dirty="0" err="1"/>
              <a:t>ділянці</a:t>
            </a:r>
            <a:r>
              <a:rPr lang="ru-RU" sz="1800" dirty="0"/>
              <a:t> рани, тризм, </a:t>
            </a:r>
            <a:r>
              <a:rPr lang="ru-RU" sz="1800" dirty="0" err="1"/>
              <a:t>виникає</a:t>
            </a:r>
            <a:r>
              <a:rPr lang="ru-RU" sz="1800" dirty="0"/>
              <a:t>  </a:t>
            </a:r>
            <a:r>
              <a:rPr lang="ru-RU" sz="1800" dirty="0" err="1"/>
              <a:t>ригідність</a:t>
            </a:r>
            <a:r>
              <a:rPr lang="ru-RU" sz="1800" dirty="0"/>
              <a:t> </a:t>
            </a:r>
            <a:r>
              <a:rPr lang="ru-RU" sz="1800" dirty="0" err="1"/>
              <a:t>м'язів</a:t>
            </a:r>
            <a:r>
              <a:rPr lang="ru-RU" sz="1800" dirty="0"/>
              <a:t> </a:t>
            </a:r>
            <a:r>
              <a:rPr lang="ru-RU" sz="1800" dirty="0" err="1"/>
              <a:t>шиї</a:t>
            </a:r>
            <a:r>
              <a:rPr lang="uk-UA" sz="1800" dirty="0"/>
              <a:t>. Має високу летальність.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err="1"/>
              <a:t>Збудник</a:t>
            </a:r>
            <a:r>
              <a:rPr lang="ru-RU" sz="1800" dirty="0"/>
              <a:t> </a:t>
            </a:r>
            <a:r>
              <a:rPr lang="ru-RU" sz="1800" b="1" dirty="0" err="1"/>
              <a:t>кашлюку</a:t>
            </a:r>
            <a:r>
              <a:rPr lang="ru-RU" sz="1800" dirty="0"/>
              <a:t> — </a:t>
            </a:r>
            <a:r>
              <a:rPr lang="en-US" sz="1800" dirty="0"/>
              <a:t>Bordetella pertussis</a:t>
            </a:r>
            <a:r>
              <a:rPr lang="uk-UA" sz="1800" dirty="0"/>
              <a:t>. </a:t>
            </a:r>
            <a:r>
              <a:rPr lang="ru-RU" sz="1800" dirty="0"/>
              <a:t> </a:t>
            </a:r>
            <a:r>
              <a:rPr lang="ru-RU" sz="1800" dirty="0" err="1"/>
              <a:t>Інфекція</a:t>
            </a:r>
            <a:r>
              <a:rPr lang="ru-RU" sz="1800" dirty="0"/>
              <a:t> </a:t>
            </a:r>
            <a:r>
              <a:rPr lang="ru-RU" sz="1800" dirty="0" err="1"/>
              <a:t>передається</a:t>
            </a:r>
            <a:r>
              <a:rPr lang="ru-RU" sz="1800" dirty="0"/>
              <a:t> </a:t>
            </a:r>
            <a:r>
              <a:rPr lang="ru-RU" sz="1800" dirty="0" err="1"/>
              <a:t>крапельним</a:t>
            </a:r>
            <a:r>
              <a:rPr lang="ru-RU" sz="1800" dirty="0"/>
              <a:t> шляхом при </a:t>
            </a:r>
            <a:r>
              <a:rPr lang="ru-RU" sz="1800" dirty="0" err="1"/>
              <a:t>кашлі</a:t>
            </a:r>
            <a:r>
              <a:rPr lang="ru-RU" sz="1800" dirty="0"/>
              <a:t>, </a:t>
            </a:r>
            <a:r>
              <a:rPr lang="ru-RU" sz="1800" dirty="0" err="1"/>
              <a:t>чханні</a:t>
            </a:r>
            <a:r>
              <a:rPr lang="ru-RU" sz="1800" dirty="0"/>
              <a:t> хворого. Токсин </a:t>
            </a:r>
            <a:r>
              <a:rPr lang="ru-RU" sz="1800" dirty="0" err="1"/>
              <a:t>викликає</a:t>
            </a:r>
            <a:r>
              <a:rPr lang="ru-RU" sz="1800" dirty="0"/>
              <a:t> некроз </a:t>
            </a:r>
            <a:r>
              <a:rPr lang="ru-RU" sz="1800" dirty="0" err="1"/>
              <a:t>епітелію</a:t>
            </a:r>
            <a:r>
              <a:rPr lang="ru-RU" sz="1800" dirty="0"/>
              <a:t> </a:t>
            </a:r>
            <a:r>
              <a:rPr lang="ru-RU" sz="1800" dirty="0" err="1"/>
              <a:t>дихальних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, в </a:t>
            </a:r>
            <a:r>
              <a:rPr lang="ru-RU" sz="1800" dirty="0" err="1"/>
              <a:t>результаті</a:t>
            </a:r>
            <a:r>
              <a:rPr lang="ru-RU" sz="1800" dirty="0"/>
              <a:t> </a:t>
            </a:r>
            <a:r>
              <a:rPr lang="ru-RU" sz="1800" dirty="0" err="1"/>
              <a:t>порушується</a:t>
            </a:r>
            <a:r>
              <a:rPr lang="ru-RU" sz="1800" dirty="0"/>
              <a:t> </a:t>
            </a:r>
            <a:r>
              <a:rPr lang="ru-RU" sz="1800" dirty="0" err="1"/>
              <a:t>виділення</a:t>
            </a:r>
            <a:r>
              <a:rPr lang="ru-RU" sz="1800" dirty="0"/>
              <a:t> </a:t>
            </a:r>
            <a:r>
              <a:rPr lang="ru-RU" sz="1800" dirty="0" err="1"/>
              <a:t>слизу</a:t>
            </a:r>
            <a:r>
              <a:rPr lang="ru-RU" sz="1800" dirty="0"/>
              <a:t>  та сильно </a:t>
            </a:r>
            <a:r>
              <a:rPr lang="ru-RU" sz="1800" dirty="0" err="1"/>
              <a:t>стимулюється</a:t>
            </a:r>
            <a:r>
              <a:rPr lang="ru-RU" sz="1800" dirty="0"/>
              <a:t> </a:t>
            </a:r>
            <a:r>
              <a:rPr lang="ru-RU" sz="1800" dirty="0" err="1"/>
              <a:t>кашльовий</a:t>
            </a:r>
            <a:r>
              <a:rPr lang="ru-RU" sz="1800" dirty="0"/>
              <a:t> рефлекс. </a:t>
            </a:r>
          </a:p>
          <a:p>
            <a:pPr algn="just"/>
            <a:r>
              <a:rPr lang="uk-UA" sz="1800" b="1" dirty="0">
                <a:cs typeface="Arial" panose="020B0604020202020204" pitchFamily="34" charset="0"/>
              </a:rPr>
              <a:t>Щеплення АКДП </a:t>
            </a:r>
            <a:r>
              <a:rPr lang="ru-RU" sz="1800" b="1" dirty="0">
                <a:cs typeface="Arial" panose="020B0604020202020204" pitchFamily="34" charset="0"/>
              </a:rPr>
              <a:t>у 2, 4, 6, 18 </a:t>
            </a:r>
            <a:r>
              <a:rPr lang="ru-RU" sz="1800" b="1" dirty="0" err="1">
                <a:cs typeface="Arial" panose="020B0604020202020204" pitchFamily="34" charset="0"/>
              </a:rPr>
              <a:t>місяців</a:t>
            </a:r>
            <a:r>
              <a:rPr lang="ru-RU" sz="1800" b="1" dirty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5000"/>
              </a:lnSpc>
            </a:pPr>
            <a:r>
              <a:rPr lang="ru-RU" sz="1800" dirty="0" err="1">
                <a:cs typeface="Arial" panose="020B0604020202020204" pitchFamily="34" charset="0"/>
              </a:rPr>
              <a:t>Щепленя</a:t>
            </a:r>
            <a:r>
              <a:rPr lang="ru-RU" sz="1800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АДП  у 6 </a:t>
            </a:r>
            <a:r>
              <a:rPr lang="ru-RU" sz="1800" b="1" dirty="0" err="1">
                <a:cs typeface="Arial" panose="020B0604020202020204" pitchFamily="34" charset="0"/>
              </a:rPr>
              <a:t>років</a:t>
            </a:r>
            <a:r>
              <a:rPr lang="ru-RU" sz="1800" b="1" dirty="0">
                <a:cs typeface="Arial" panose="020B0604020202020204" pitchFamily="34" charset="0"/>
              </a:rPr>
              <a:t>, 16 </a:t>
            </a:r>
            <a:r>
              <a:rPr lang="ru-RU" sz="1800" b="1" dirty="0" err="1">
                <a:cs typeface="Arial" panose="020B0604020202020204" pitchFamily="34" charset="0"/>
              </a:rPr>
              <a:t>років</a:t>
            </a:r>
            <a:r>
              <a:rPr lang="ru-RU" sz="1800" b="1" dirty="0">
                <a:cs typeface="Arial" panose="020B0604020202020204" pitchFamily="34" charset="0"/>
              </a:rPr>
              <a:t> </a:t>
            </a:r>
            <a:r>
              <a:rPr lang="ru-RU" sz="1800" dirty="0">
                <a:cs typeface="Arial" panose="020B0604020202020204" pitchFamily="34" charset="0"/>
              </a:rPr>
              <a:t>та </a:t>
            </a:r>
            <a:r>
              <a:rPr lang="ru-RU" sz="1800" b="1" dirty="0" err="1"/>
              <a:t>кожні</a:t>
            </a:r>
            <a:r>
              <a:rPr lang="ru-RU" sz="1800" b="1" dirty="0"/>
              <a:t> 10 </a:t>
            </a:r>
            <a:r>
              <a:rPr lang="ru-RU" sz="1800" b="1" dirty="0" err="1"/>
              <a:t>років</a:t>
            </a:r>
            <a:r>
              <a:rPr lang="ru-RU" sz="1800" b="1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B7A9E6-97D1-4C7D-9516-4DAAE5E028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592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latin typeface="+mn-lt"/>
              </a:rPr>
              <a:t>Дифтерія</a:t>
            </a:r>
            <a:r>
              <a:rPr lang="ru-RU" sz="3400" b="1" dirty="0">
                <a:latin typeface="+mn-lt"/>
              </a:rPr>
              <a:t>, </a:t>
            </a:r>
            <a:r>
              <a:rPr lang="ru-RU" sz="3400" b="1" dirty="0" err="1">
                <a:latin typeface="+mn-lt"/>
              </a:rPr>
              <a:t>правець</a:t>
            </a:r>
            <a:r>
              <a:rPr lang="ru-RU" sz="3400" b="1" dirty="0">
                <a:latin typeface="+mn-lt"/>
              </a:rPr>
              <a:t> і </a:t>
            </a:r>
            <a:r>
              <a:rPr lang="ru-RU" sz="3400" b="1" dirty="0" err="1">
                <a:latin typeface="+mn-lt"/>
              </a:rPr>
              <a:t>кашлюк</a:t>
            </a:r>
            <a:endParaRPr lang="ru-RU" sz="3400" b="1" dirty="0">
              <a:latin typeface="+mn-lt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 txBox="1">
            <a:spLocks/>
          </p:cNvSpPr>
          <p:nvPr/>
        </p:nvSpPr>
        <p:spPr>
          <a:xfrm>
            <a:off x="6714836" y="1285337"/>
            <a:ext cx="5373255" cy="5496126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Дифтерія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Ускладнення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600" dirty="0" err="1"/>
              <a:t>блокування</a:t>
            </a:r>
            <a:r>
              <a:rPr lang="ru-RU" sz="2600" dirty="0"/>
              <a:t> </a:t>
            </a:r>
            <a:r>
              <a:rPr lang="ru-RU" sz="2600" dirty="0" err="1"/>
              <a:t>дихальних</a:t>
            </a:r>
            <a:r>
              <a:rPr lang="ru-RU" sz="2600" dirty="0"/>
              <a:t> </a:t>
            </a:r>
            <a:r>
              <a:rPr lang="ru-RU" sz="2600" dirty="0" err="1"/>
              <a:t>шляхів</a:t>
            </a:r>
            <a:r>
              <a:rPr lang="ru-RU" sz="2600" dirty="0"/>
              <a:t>, </a:t>
            </a:r>
            <a:r>
              <a:rPr lang="uk-UA" sz="2600" dirty="0" err="1">
                <a:solidFill>
                  <a:srgbClr val="333333"/>
                </a:solidFill>
              </a:rPr>
              <a:t>інфекційно</a:t>
            </a:r>
            <a:r>
              <a:rPr lang="uk-UA" sz="2600" dirty="0">
                <a:solidFill>
                  <a:srgbClr val="333333"/>
                </a:solidFill>
              </a:rPr>
              <a:t>-токсичний шок</a:t>
            </a:r>
            <a:r>
              <a:rPr lang="ru-RU" sz="2600" dirty="0"/>
              <a:t>, </a:t>
            </a:r>
            <a:r>
              <a:rPr lang="uk-UA" sz="2600" dirty="0">
                <a:solidFill>
                  <a:srgbClr val="333333"/>
                </a:solidFill>
              </a:rPr>
              <a:t>ураження нервової системи</a:t>
            </a:r>
            <a:r>
              <a:rPr lang="ru-RU" sz="2600" dirty="0">
                <a:solidFill>
                  <a:srgbClr val="333333"/>
                </a:solidFill>
              </a:rPr>
              <a:t>,</a:t>
            </a:r>
            <a:r>
              <a:rPr lang="ru-RU" sz="2600" dirty="0"/>
              <a:t> </a:t>
            </a:r>
            <a:r>
              <a:rPr lang="ru-RU" sz="2600" dirty="0" err="1"/>
              <a:t>ниркова</a:t>
            </a:r>
            <a:r>
              <a:rPr lang="ru-RU" sz="2600" dirty="0"/>
              <a:t> </a:t>
            </a:r>
            <a:r>
              <a:rPr lang="ru-RU" sz="2600" dirty="0" err="1"/>
              <a:t>недостатність</a:t>
            </a:r>
            <a:r>
              <a:rPr lang="ru-RU" sz="2600" dirty="0"/>
              <a:t>; у </a:t>
            </a:r>
            <a:r>
              <a:rPr lang="ru-RU" sz="2600" dirty="0" err="1"/>
              <a:t>деяких</a:t>
            </a:r>
            <a:r>
              <a:rPr lang="ru-RU" sz="2600" dirty="0"/>
              <a:t> </a:t>
            </a:r>
            <a:r>
              <a:rPr lang="ru-RU" sz="2600" dirty="0" err="1"/>
              <a:t>випадках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настати</a:t>
            </a:r>
            <a:r>
              <a:rPr lang="ru-RU" sz="2600" dirty="0"/>
              <a:t> смерть.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Правець.</a:t>
            </a:r>
            <a:r>
              <a:rPr lang="ru-RU" sz="1600" dirty="0">
                <a:solidFill>
                  <a:srgbClr val="BDC1C6"/>
                </a:solidFill>
                <a:latin typeface="arial" panose="020B0604020202020204" pitchFamily="34" charset="0"/>
              </a:rPr>
              <a:t> </a:t>
            </a:r>
            <a:r>
              <a:rPr lang="ru-RU" sz="2600" dirty="0" err="1"/>
              <a:t>Навіть</a:t>
            </a:r>
            <a:r>
              <a:rPr lang="ru-RU" sz="2600" dirty="0"/>
              <a:t> у </a:t>
            </a:r>
            <a:r>
              <a:rPr lang="ru-RU" sz="2600" dirty="0" err="1"/>
              <a:t>разі</a:t>
            </a:r>
            <a:r>
              <a:rPr lang="ru-RU" sz="2600" dirty="0"/>
              <a:t> </a:t>
            </a:r>
            <a:r>
              <a:rPr lang="ru-RU" sz="2600" dirty="0" err="1"/>
              <a:t>застосування</a:t>
            </a:r>
            <a:r>
              <a:rPr lang="ru-RU" sz="2600" dirty="0"/>
              <a:t> </a:t>
            </a:r>
            <a:r>
              <a:rPr lang="ru-RU" sz="2600" dirty="0" err="1"/>
              <a:t>найсучасніших</a:t>
            </a:r>
            <a:r>
              <a:rPr lang="ru-RU" sz="2600" dirty="0"/>
              <a:t> </a:t>
            </a:r>
            <a:r>
              <a:rPr lang="ru-RU" sz="2600" dirty="0" err="1"/>
              <a:t>методів</a:t>
            </a:r>
            <a:r>
              <a:rPr lang="ru-RU" sz="2600" dirty="0"/>
              <a:t> </a:t>
            </a:r>
            <a:r>
              <a:rPr lang="ru-RU" sz="2600" dirty="0" err="1"/>
              <a:t>лікування</a:t>
            </a:r>
            <a:r>
              <a:rPr lang="ru-RU" sz="2600" dirty="0"/>
              <a:t> </a:t>
            </a:r>
            <a:r>
              <a:rPr lang="ru-RU" sz="2600" dirty="0" err="1"/>
              <a:t>правцю</a:t>
            </a:r>
            <a:r>
              <a:rPr lang="ru-RU" sz="2600" dirty="0"/>
              <a:t> у </a:t>
            </a:r>
            <a:r>
              <a:rPr lang="ru-RU" sz="2600" dirty="0" err="1"/>
              <a:t>розвинених</a:t>
            </a:r>
            <a:r>
              <a:rPr lang="ru-RU" sz="2600" dirty="0"/>
              <a:t> </a:t>
            </a:r>
            <a:r>
              <a:rPr lang="ru-RU" sz="2600" dirty="0" err="1"/>
              <a:t>країнах</a:t>
            </a:r>
            <a:r>
              <a:rPr lang="ru-RU" sz="2600" dirty="0"/>
              <a:t> </a:t>
            </a:r>
            <a:r>
              <a:rPr lang="ru-RU" sz="2600" dirty="0" err="1"/>
              <a:t>помирає</a:t>
            </a:r>
            <a:r>
              <a:rPr lang="ru-RU" sz="2600" dirty="0"/>
              <a:t> 30-60% </a:t>
            </a:r>
            <a:r>
              <a:rPr lang="ru-RU" sz="2600" dirty="0" err="1"/>
              <a:t>госпіталізованих</a:t>
            </a:r>
            <a:r>
              <a:rPr lang="ru-RU" sz="2600" dirty="0"/>
              <a:t> </a:t>
            </a:r>
            <a:r>
              <a:rPr lang="ru-RU" sz="2600" dirty="0" err="1"/>
              <a:t>хворих</a:t>
            </a:r>
            <a:r>
              <a:rPr lang="ru-RU" sz="2600" b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Кашлюк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Ускладнення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defTabSz="912813">
              <a:spcBef>
                <a:spcPts val="0"/>
              </a:spcBef>
            </a:pPr>
            <a:r>
              <a:rPr lang="uk-UA" sz="2600" dirty="0"/>
              <a:t>Неврологічні ускладнення</a:t>
            </a:r>
          </a:p>
          <a:p>
            <a:pPr defTabSz="912813">
              <a:spcBef>
                <a:spcPts val="0"/>
              </a:spcBef>
            </a:pPr>
            <a:r>
              <a:rPr lang="uk-UA" sz="2600" dirty="0"/>
              <a:t>Пневмонія</a:t>
            </a:r>
          </a:p>
          <a:p>
            <a:pPr defTabSz="912813">
              <a:spcBef>
                <a:spcPts val="0"/>
              </a:spcBef>
            </a:pPr>
            <a:r>
              <a:rPr lang="uk-UA" sz="2600" dirty="0"/>
              <a:t>Смерть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1E1382-CCE4-1BA8-2154-6ED21EC62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24FA80-331F-6523-A22E-C9CE52AA54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159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latin typeface="+mn-lt"/>
              </a:rPr>
              <a:t>Гепатит </a:t>
            </a:r>
            <a:r>
              <a:rPr lang="en-US" sz="3400" b="1" dirty="0">
                <a:latin typeface="+mn-lt"/>
              </a:rPr>
              <a:t>B</a:t>
            </a:r>
            <a:r>
              <a:rPr lang="ru-RU" sz="3400" b="1" dirty="0">
                <a:latin typeface="+mn-lt"/>
              </a:rPr>
              <a:t> та Х</a:t>
            </a:r>
            <a:r>
              <a:rPr lang="uk-UA" sz="3400" b="1" dirty="0" err="1">
                <a:latin typeface="+mn-lt"/>
              </a:rPr>
              <a:t>іб</a:t>
            </a:r>
            <a:r>
              <a:rPr lang="uk-UA" sz="3400" b="1" dirty="0">
                <a:latin typeface="+mn-lt"/>
              </a:rPr>
              <a:t>-інфекція</a:t>
            </a:r>
            <a:r>
              <a:rPr lang="en-US" sz="3400" b="1" dirty="0">
                <a:latin typeface="+mn-lt"/>
              </a:rPr>
              <a:t> </a:t>
            </a:r>
            <a:endParaRPr lang="ru-RU" sz="3400" b="1" dirty="0">
              <a:latin typeface="+mn-lt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8EFC1BAC-4ECF-7B0B-112B-41F72697B9F8}"/>
              </a:ext>
            </a:extLst>
          </p:cNvPr>
          <p:cNvSpPr txBox="1">
            <a:spLocks/>
          </p:cNvSpPr>
          <p:nvPr/>
        </p:nvSpPr>
        <p:spPr>
          <a:xfrm>
            <a:off x="147479" y="1209963"/>
            <a:ext cx="6285405" cy="5625937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Гепатит В - це вірусне інфекційне захворювання, що вражає печінку і протікає в гострій або хронічній формі</a:t>
            </a:r>
          </a:p>
          <a:p>
            <a:r>
              <a:rPr lang="ru-RU" sz="2000" dirty="0" err="1"/>
              <a:t>Збудник</a:t>
            </a:r>
            <a:r>
              <a:rPr lang="ru-RU" sz="2000" dirty="0"/>
              <a:t> </a:t>
            </a:r>
            <a:r>
              <a:rPr lang="ru-RU" sz="2000" dirty="0" err="1"/>
              <a:t>проникає</a:t>
            </a:r>
            <a:r>
              <a:rPr lang="ru-RU" sz="2000" dirty="0"/>
              <a:t> в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через </a:t>
            </a:r>
            <a:r>
              <a:rPr lang="ru-RU" sz="2000" dirty="0" err="1"/>
              <a:t>пошкоджену</a:t>
            </a:r>
            <a:r>
              <a:rPr lang="ru-RU" sz="2000" dirty="0"/>
              <a:t> </a:t>
            </a:r>
            <a:r>
              <a:rPr lang="ru-RU" sz="2000" dirty="0" err="1"/>
              <a:t>шкіру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слизові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r>
              <a:rPr lang="ru-RU" sz="2000" dirty="0"/>
              <a:t>, </a:t>
            </a:r>
            <a:r>
              <a:rPr lang="uk-UA" sz="2000" dirty="0"/>
              <a:t>Початковий період гепатиту В починається зі слабкості, погіршення апетиту, нудоти, болю в правому підребер'ї, </a:t>
            </a:r>
            <a:r>
              <a:rPr lang="uk-UA" sz="2000" dirty="0" err="1"/>
              <a:t>субфебрильної</a:t>
            </a:r>
            <a:r>
              <a:rPr lang="uk-UA" sz="2000" dirty="0"/>
              <a:t> температури, болю в суглобах та м'язах. Поступово захворювання переходить у період розпалу – жовтяничний період. З'являється </a:t>
            </a:r>
            <a:r>
              <a:rPr lang="uk-UA" sz="2000" dirty="0" err="1"/>
              <a:t>жовтянне</a:t>
            </a:r>
            <a:r>
              <a:rPr lang="uk-UA" sz="2000" dirty="0"/>
              <a:t> </a:t>
            </a:r>
            <a:r>
              <a:rPr lang="en-US" sz="2000" dirty="0"/>
              <a:t> </a:t>
            </a:r>
            <a:r>
              <a:rPr lang="uk-UA" sz="2000" dirty="0"/>
              <a:t>фарбування </a:t>
            </a:r>
            <a:r>
              <a:rPr lang="uk-UA" sz="2000" dirty="0" err="1"/>
              <a:t>склер</a:t>
            </a:r>
            <a:r>
              <a:rPr lang="uk-UA" sz="2000" dirty="0"/>
              <a:t>, свербіж шкіри, темна сеча (кольори пива), світлий кал.</a:t>
            </a:r>
          </a:p>
          <a:p>
            <a:r>
              <a:rPr lang="uk-UA" sz="2000" dirty="0"/>
              <a:t>У дітей зараження вірусом гепатиту </a:t>
            </a:r>
            <a:r>
              <a:rPr lang="en-US" sz="2000" dirty="0"/>
              <a:t>B </a:t>
            </a:r>
            <a:r>
              <a:rPr lang="uk-UA" sz="2000" dirty="0"/>
              <a:t>у 80% випадків веде до </a:t>
            </a:r>
            <a:r>
              <a:rPr lang="uk-UA" sz="2000" dirty="0" err="1"/>
              <a:t>хронізації</a:t>
            </a:r>
            <a:r>
              <a:rPr lang="uk-UA" sz="2000" dirty="0"/>
              <a:t> процесу.</a:t>
            </a:r>
            <a:endParaRPr lang="en-US" sz="2000" dirty="0"/>
          </a:p>
          <a:p>
            <a:r>
              <a:rPr lang="uk-UA" sz="2000" dirty="0"/>
              <a:t>Вакцина: </a:t>
            </a:r>
            <a:r>
              <a:rPr lang="ru-RU" sz="2000" dirty="0"/>
              <a:t>Вакцина </a:t>
            </a:r>
            <a:r>
              <a:rPr lang="ru-RU" sz="2000" dirty="0" err="1"/>
              <a:t>від</a:t>
            </a:r>
            <a:r>
              <a:rPr lang="ru-RU" sz="2000" dirty="0"/>
              <a:t> гепатиту </a:t>
            </a:r>
            <a:r>
              <a:rPr lang="en-US" sz="2000" dirty="0"/>
              <a:t>B</a:t>
            </a:r>
            <a:r>
              <a:rPr lang="ru-RU" sz="2000" dirty="0"/>
              <a:t> </a:t>
            </a:r>
            <a:r>
              <a:rPr lang="ru-RU" sz="2000" dirty="0" err="1"/>
              <a:t>відома</a:t>
            </a:r>
            <a:r>
              <a:rPr lang="ru-RU" sz="2000" dirty="0"/>
              <a:t> </a:t>
            </a:r>
            <a:r>
              <a:rPr lang="ru-RU" sz="2000" dirty="0" err="1"/>
              <a:t>людству</a:t>
            </a:r>
            <a:r>
              <a:rPr lang="ru-RU" sz="2000" dirty="0"/>
              <a:t> з 1982 року.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попередити</a:t>
            </a:r>
            <a:r>
              <a:rPr lang="ru-RU" sz="2000" dirty="0"/>
              <a:t> </a:t>
            </a:r>
            <a:r>
              <a:rPr lang="ru-RU" sz="2000" dirty="0" err="1"/>
              <a:t>інфікування</a:t>
            </a:r>
            <a:r>
              <a:rPr lang="ru-RU" sz="2000" dirty="0"/>
              <a:t> та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до </a:t>
            </a:r>
            <a:r>
              <a:rPr lang="ru-RU" sz="2000" dirty="0" err="1"/>
              <a:t>хронічної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95%.</a:t>
            </a:r>
          </a:p>
          <a:p>
            <a:r>
              <a:rPr lang="uk-UA" sz="2000" b="1" i="0" u="none" strike="noStrike" kern="1200" dirty="0">
                <a:effectLst/>
              </a:rPr>
              <a:t>Вакцинація за календарем (за віком): </a:t>
            </a:r>
          </a:p>
          <a:p>
            <a:r>
              <a:rPr lang="uk-UA" sz="2000" b="1" i="0" u="none" strike="noStrike" kern="1200" dirty="0">
                <a:effectLst/>
              </a:rPr>
              <a:t>1 доба життя (1-а доза) </a:t>
            </a:r>
          </a:p>
          <a:p>
            <a:r>
              <a:rPr lang="uk-UA" sz="2000" b="1" i="0" u="none" strike="noStrike" kern="1200" dirty="0">
                <a:effectLst/>
              </a:rPr>
              <a:t>2 міс. життя (2-а доза) </a:t>
            </a:r>
          </a:p>
          <a:p>
            <a:r>
              <a:rPr lang="uk-UA" sz="2000" b="1" i="0" u="none" strike="noStrike" kern="1200" dirty="0">
                <a:effectLst/>
              </a:rPr>
              <a:t>6 міс. життя (3-я доза)</a:t>
            </a:r>
            <a:endParaRPr lang="en-US" sz="2000" b="1" dirty="0"/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91282BF2-9A22-2556-AEDD-7CDAFB9CA575}"/>
              </a:ext>
            </a:extLst>
          </p:cNvPr>
          <p:cNvSpPr txBox="1">
            <a:spLocks/>
          </p:cNvSpPr>
          <p:nvPr/>
        </p:nvSpPr>
        <p:spPr>
          <a:xfrm>
            <a:off x="6432884" y="1209962"/>
            <a:ext cx="5611637" cy="5648038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uk-UA" dirty="0" err="1"/>
              <a:t>Гемофільна</a:t>
            </a:r>
            <a:r>
              <a:rPr lang="uk-UA" dirty="0"/>
              <a:t> інфекція — гостра інфекційна хвороба, збудником якої є </a:t>
            </a:r>
            <a:r>
              <a:rPr lang="uk-UA" dirty="0" err="1"/>
              <a:t>гемофільна</a:t>
            </a:r>
            <a:r>
              <a:rPr lang="uk-UA" dirty="0"/>
              <a:t> паличка </a:t>
            </a:r>
            <a:r>
              <a:rPr lang="uk-UA" dirty="0" err="1"/>
              <a:t>Haemophilus</a:t>
            </a:r>
            <a:r>
              <a:rPr lang="uk-UA" dirty="0"/>
              <a:t> </a:t>
            </a:r>
            <a:r>
              <a:rPr lang="uk-UA" dirty="0" err="1"/>
              <a:t>influenzae</a:t>
            </a:r>
            <a:r>
              <a:rPr lang="uk-UA" dirty="0"/>
              <a:t> типу b (</a:t>
            </a:r>
            <a:r>
              <a:rPr lang="uk-UA" dirty="0" err="1"/>
              <a:t>Hib</a:t>
            </a:r>
            <a:r>
              <a:rPr lang="uk-UA" dirty="0"/>
              <a:t>-інфекція). </a:t>
            </a:r>
            <a:endParaRPr lang="en-US" dirty="0"/>
          </a:p>
          <a:p>
            <a:pPr fontAlgn="base"/>
            <a:r>
              <a:rPr lang="uk-UA" dirty="0" err="1"/>
              <a:t>Hib</a:t>
            </a:r>
            <a:r>
              <a:rPr lang="uk-UA" dirty="0"/>
              <a:t>-інфекція характеризується переважним ураженням органів дихання, центральної нервової системи та розвитком гнійних вогнищ у різних органах. Заразитися можна лише від хворої людини.</a:t>
            </a:r>
            <a:endParaRPr lang="en-US" dirty="0"/>
          </a:p>
          <a:p>
            <a:pPr fontAlgn="base"/>
            <a:r>
              <a:rPr lang="uk-UA" dirty="0" err="1"/>
              <a:t>Гемофільна</a:t>
            </a:r>
            <a:r>
              <a:rPr lang="uk-UA" dirty="0"/>
              <a:t> інфекція передається повітряно-крапельним шляхом.</a:t>
            </a:r>
          </a:p>
          <a:p>
            <a:pPr fontAlgn="base"/>
            <a:r>
              <a:rPr lang="uk-UA" dirty="0"/>
              <a:t>Щорічно в світі діагностують близько 3 мільйонів випадків ХІБ, з яких близько 15% мають летальний результат. Єдиним профілактичним захистом є вакцинація, яка передбачена Календарем профілактичних щеплень.</a:t>
            </a:r>
          </a:p>
          <a:p>
            <a:pPr fontAlgn="base"/>
            <a:r>
              <a:rPr lang="uk-UA" sz="2800" b="1" i="0" u="none" strike="noStrike" kern="1200" dirty="0">
                <a:effectLst/>
              </a:rPr>
              <a:t>Вакцинація за календарем: </a:t>
            </a:r>
            <a:r>
              <a:rPr lang="uk-UA" sz="2800" b="1" dirty="0">
                <a:solidFill>
                  <a:schemeClr val="tx1"/>
                </a:solidFill>
                <a:effectLst/>
              </a:rPr>
              <a:t>2 міс., 4 міс., 12 міс.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dirty="0"/>
          </a:p>
          <a:p>
            <a:pPr fontAlgn="base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54641B-22D3-171C-B961-A4E3D9145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4" y="1209965"/>
            <a:ext cx="6900152" cy="5575299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/>
              <a:t>Поліомієліт є </a:t>
            </a:r>
            <a:r>
              <a:rPr lang="uk-UA" sz="2400" dirty="0" err="1"/>
              <a:t>високоінфекційним</a:t>
            </a:r>
            <a:r>
              <a:rPr lang="uk-UA" sz="2400" dirty="0"/>
              <a:t> захворюванням, що викликається вірусом. Він уражає нервову систему дитини. Вірус передається від людини до людини </a:t>
            </a:r>
            <a:r>
              <a:rPr lang="uk-UA" sz="2400" dirty="0" err="1"/>
              <a:t>фекально</a:t>
            </a:r>
            <a:r>
              <a:rPr lang="uk-UA" sz="2400" dirty="0"/>
              <a:t>-оральним шляхом</a:t>
            </a:r>
          </a:p>
          <a:p>
            <a:r>
              <a:rPr lang="uk-UA" sz="2400" dirty="0"/>
              <a:t> Поліомієліт, на жаль, знову з’явився в Україні. В 2021 році був зафіксований спалах у Рівненській та Закарпатській областях. Це сталось, зокрема, через низький рівень охоплення вакцинацією.</a:t>
            </a:r>
          </a:p>
          <a:p>
            <a:r>
              <a:rPr lang="uk-UA" sz="2400" dirty="0"/>
              <a:t>Паралітична форма невиліковна, частіше  спостерігається параліч нижніх кінцівок, але може бути і  всього тулуба, навіть до зупинки дихання.</a:t>
            </a:r>
          </a:p>
          <a:p>
            <a:r>
              <a:rPr lang="uk-UA" sz="2400" dirty="0"/>
              <a:t>Специфічна профілактика: </a:t>
            </a:r>
            <a:r>
              <a:rPr lang="uk-UA" sz="2400" dirty="0" err="1"/>
              <a:t>інактивована</a:t>
            </a:r>
            <a:r>
              <a:rPr lang="uk-UA" sz="2400" dirty="0"/>
              <a:t> вакцина </a:t>
            </a:r>
            <a:r>
              <a:rPr lang="uk-UA" sz="2400" b="1" dirty="0"/>
              <a:t>(ІПВ) – у 2 та 4 місяці, </a:t>
            </a:r>
            <a:r>
              <a:rPr lang="uk-UA" sz="2400" dirty="0"/>
              <a:t>оральна </a:t>
            </a:r>
            <a:r>
              <a:rPr lang="uk-UA" sz="2400" dirty="0" err="1"/>
              <a:t>поліомієлітна</a:t>
            </a:r>
            <a:r>
              <a:rPr lang="uk-UA" sz="2400" dirty="0"/>
              <a:t> вакцина (</a:t>
            </a:r>
            <a:r>
              <a:rPr lang="uk-UA" sz="2400" b="1" dirty="0"/>
              <a:t>ОПВ) – у 6 та 18 місяців, а також 6 та 14 років.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B7A9E6-97D1-4C7D-9516-4DAAE5E028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03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latin typeface="+mn-lt"/>
              </a:rPr>
              <a:t>Поліомієліт</a:t>
            </a:r>
            <a:endParaRPr lang="ru-RU" sz="3400" b="1" dirty="0">
              <a:latin typeface="+mn-lt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3157"/>
              </p:ext>
            </p:extLst>
          </p:nvPr>
        </p:nvGraphicFramePr>
        <p:xfrm>
          <a:off x="7433595" y="1209965"/>
          <a:ext cx="4666041" cy="267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800856" imgH="2542032" progId="">
                  <p:embed/>
                </p:oleObj>
              </mc:Choice>
              <mc:Fallback>
                <p:oleObj name="Document" r:id="rId2" imgW="3800856" imgH="2542032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97" t="4399" r="6897" b="5408"/>
                      <a:stretch>
                        <a:fillRect/>
                      </a:stretch>
                    </p:blipFill>
                    <p:spPr bwMode="auto">
                      <a:xfrm>
                        <a:off x="7433595" y="1209965"/>
                        <a:ext cx="4666041" cy="2678384"/>
                      </a:xfrm>
                      <a:prstGeom prst="rect">
                        <a:avLst/>
                      </a:prstGeom>
                      <a:noFill/>
                      <a:ln w="85725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 descr="В Україні — спалах поліомієліту, виявили вже 20 хворих. Що робити, аби  вберегти дітей | Вільне радіо">
            <a:extLst>
              <a:ext uri="{FF2B5EF4-FFF2-40B4-BE49-F238E27FC236}">
                <a16:creationId xmlns:a16="http://schemas.microsoft.com/office/drawing/2014/main" id="{C055010A-9A21-AEF1-9BFB-0169EE2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92" y="3733074"/>
            <a:ext cx="4666041" cy="2969651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47499-C541-7198-A875-3D2C11AC1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7D7A5-59A6-CBE9-22DC-D4BFD835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479482" cy="13196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              В1950-х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з'явилася</a:t>
            </a:r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 вакцина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від</a:t>
            </a:r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поліомієліту</a:t>
            </a:r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, на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щеплення</a:t>
            </a:r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вишикувалися</a:t>
            </a:r>
            <a:r>
              <a:rPr lang="ru-RU" b="0" i="0" dirty="0">
                <a:solidFill>
                  <a:srgbClr val="545658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545658"/>
                </a:solidFill>
                <a:effectLst/>
                <a:latin typeface="Helmet"/>
              </a:rPr>
              <a:t>черги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087AE75-8EFC-0336-CDA0-8DD990BD8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" y="1231322"/>
            <a:ext cx="6977019" cy="5975676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098" name="Picture 2" descr="В Україні дитину паралізувало через поліомієліт. Батьки – антивакцинатори —  Тексти.org.ua">
            <a:extLst>
              <a:ext uri="{FF2B5EF4-FFF2-40B4-BE49-F238E27FC236}">
                <a16:creationId xmlns:a16="http://schemas.microsoft.com/office/drawing/2014/main" id="{67DB0FFD-7232-78FB-AAF8-9D4C1555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79" y="4326348"/>
            <a:ext cx="4999421" cy="3063851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лиомиелит: симптомы, прививка - вакцина, у детей, фото, лечение">
            <a:extLst>
              <a:ext uri="{FF2B5EF4-FFF2-40B4-BE49-F238E27FC236}">
                <a16:creationId xmlns:a16="http://schemas.microsoft.com/office/drawing/2014/main" id="{1E2F9EA7-8EEA-604D-660C-DDBC22FA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79" y="1262497"/>
            <a:ext cx="4999421" cy="306385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C0BF1-36D3-61E4-92C4-90CAAF083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5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5883E4-1360-44F3-9C77-F07B368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1825624"/>
            <a:ext cx="11541565" cy="4783723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обов'язкових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 </a:t>
            </a:r>
            <a:r>
              <a:rPr lang="ru-RU" dirty="0" err="1"/>
              <a:t>рекомендовані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.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 </a:t>
            </a:r>
            <a:r>
              <a:rPr lang="ru-RU" dirty="0" err="1"/>
              <a:t>наголошує</a:t>
            </a:r>
            <a:r>
              <a:rPr lang="ru-RU" dirty="0"/>
              <a:t> на  </a:t>
            </a:r>
            <a:r>
              <a:rPr lang="ru-RU" dirty="0" err="1"/>
              <a:t>важливісті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:</a:t>
            </a:r>
          </a:p>
          <a:p>
            <a:r>
              <a:rPr lang="ru-RU" dirty="0" err="1"/>
              <a:t>ротавірусної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endParaRPr lang="ru-RU" dirty="0"/>
          </a:p>
          <a:p>
            <a:r>
              <a:rPr lang="ru-RU" dirty="0" err="1"/>
              <a:t>вітряної</a:t>
            </a:r>
            <a:r>
              <a:rPr lang="ru-RU" dirty="0"/>
              <a:t> </a:t>
            </a:r>
            <a:r>
              <a:rPr lang="ru-RU" dirty="0" err="1"/>
              <a:t>віспи</a:t>
            </a:r>
            <a:r>
              <a:rPr lang="ru-RU" dirty="0"/>
              <a:t> </a:t>
            </a:r>
          </a:p>
          <a:p>
            <a:r>
              <a:rPr lang="ru-RU" dirty="0" err="1"/>
              <a:t>пневмококової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</a:p>
          <a:p>
            <a:r>
              <a:rPr lang="ru-RU" dirty="0"/>
              <a:t>гепатиту А </a:t>
            </a:r>
          </a:p>
          <a:p>
            <a:r>
              <a:rPr lang="ru-RU" dirty="0" err="1"/>
              <a:t>менінгококової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endParaRPr lang="ru-RU" dirty="0"/>
          </a:p>
          <a:p>
            <a:r>
              <a:rPr lang="ru-RU" dirty="0" err="1"/>
              <a:t>грипу</a:t>
            </a:r>
            <a:r>
              <a:rPr lang="ru-RU" dirty="0"/>
              <a:t> </a:t>
            </a:r>
          </a:p>
          <a:p>
            <a:r>
              <a:rPr lang="ru-RU" dirty="0" err="1"/>
              <a:t>папіломавірусної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endParaRPr lang="ru-RU" dirty="0"/>
          </a:p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B"/>
                </a:solidFill>
                <a:effectLst/>
                <a:latin typeface="ProbaPro"/>
              </a:rPr>
              <a:t>COVID-19 (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дітям, віком 5-11р використовується спеціальна формула вакцини Комірнаті, для дітей, старше 12-ти років – така ж вакцина, як і для дорослих).	</a:t>
            </a:r>
            <a:endParaRPr lang="ru-RU" b="0" i="0" dirty="0">
              <a:solidFill>
                <a:srgbClr val="1D1D1B"/>
              </a:solidFill>
              <a:effectLst/>
              <a:latin typeface="ProbaPro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D38320-88D7-4885-8F91-42C9C0717B8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400" b="1" dirty="0">
                <a:latin typeface="+mn-lt"/>
              </a:rPr>
              <a:t>Додатковий захист</a:t>
            </a:r>
            <a:endParaRPr lang="ru-RU" sz="3400" b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8FEDA-3BDE-21BC-E810-49BEB38FD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A63C1-42E1-567E-981A-E5681F5AF9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20427-F3D4-6C02-32E8-0BE60F43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17" y="2256677"/>
            <a:ext cx="4809565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latin typeface="+mn-lt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8670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F4D68680-8E01-7F1B-FC0B-046F612EF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956" cy="286742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EB41D5-59F6-84DA-E7FA-8A19B67B47BC}"/>
              </a:ext>
            </a:extLst>
          </p:cNvPr>
          <p:cNvSpPr txBox="1"/>
          <p:nvPr/>
        </p:nvSpPr>
        <p:spPr>
          <a:xfrm rot="10800000" flipH="1" flipV="1">
            <a:off x="110835" y="2835333"/>
            <a:ext cx="57561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100" b="1" i="0" dirty="0">
                <a:solidFill>
                  <a:srgbClr val="333333"/>
                </a:solidFill>
                <a:effectLst/>
              </a:rPr>
              <a:t>Вакцини-</a:t>
            </a:r>
            <a:r>
              <a:rPr lang="uk-UA" sz="2100" b="0" i="0" dirty="0">
                <a:solidFill>
                  <a:srgbClr val="333333"/>
                </a:solidFill>
                <a:effectLst/>
              </a:rPr>
              <a:t>медичні імунобіологічні препарати виготовлені  з бактерій, вірусів або продуктів їх життєдіяльності, які застосовуються для активної вакцинації людей та лікування інфекційних захворювань.</a:t>
            </a:r>
          </a:p>
          <a:p>
            <a:endParaRPr lang="uk-UA" sz="2100" dirty="0">
              <a:solidFill>
                <a:srgbClr val="333333"/>
              </a:solidFill>
            </a:endParaRPr>
          </a:p>
          <a:p>
            <a:r>
              <a:rPr lang="uk-UA" sz="2100" dirty="0">
                <a:solidFill>
                  <a:srgbClr val="333333"/>
                </a:solidFill>
              </a:rPr>
              <a:t>На сьогодні людство </a:t>
            </a:r>
            <a:r>
              <a:rPr lang="uk-UA" sz="2100" b="1" dirty="0">
                <a:solidFill>
                  <a:srgbClr val="333333"/>
                </a:solidFill>
              </a:rPr>
              <a:t>захищено </a:t>
            </a:r>
            <a:r>
              <a:rPr lang="uk-UA" sz="2100" dirty="0">
                <a:solidFill>
                  <a:srgbClr val="333333"/>
                </a:solidFill>
              </a:rPr>
              <a:t>від </a:t>
            </a:r>
            <a:r>
              <a:rPr lang="uk-UA" sz="2100" b="1" dirty="0">
                <a:solidFill>
                  <a:srgbClr val="333333"/>
                </a:solidFill>
              </a:rPr>
              <a:t>25 інфекцій.</a:t>
            </a:r>
          </a:p>
          <a:p>
            <a:endParaRPr lang="uk-UA" sz="2100" b="0" i="0" dirty="0">
              <a:solidFill>
                <a:srgbClr val="333333"/>
              </a:solidFill>
              <a:effectLst/>
            </a:endParaRPr>
          </a:p>
          <a:p>
            <a:r>
              <a:rPr lang="uk-UA" sz="2100" b="0" i="0" dirty="0">
                <a:solidFill>
                  <a:srgbClr val="333333"/>
                </a:solidFill>
                <a:effectLst/>
              </a:rPr>
              <a:t>З </a:t>
            </a:r>
            <a:r>
              <a:rPr lang="uk-UA" sz="2100" b="1" i="0" dirty="0">
                <a:solidFill>
                  <a:srgbClr val="333333"/>
                </a:solidFill>
                <a:effectLst/>
              </a:rPr>
              <a:t>1974 </a:t>
            </a:r>
            <a:r>
              <a:rPr lang="uk-UA" sz="2100" dirty="0">
                <a:solidFill>
                  <a:srgbClr val="333333"/>
                </a:solidFill>
              </a:rPr>
              <a:t>розпочато</a:t>
            </a:r>
            <a:r>
              <a:rPr lang="uk-UA" sz="2100" b="1" i="0" dirty="0">
                <a:solidFill>
                  <a:srgbClr val="333333"/>
                </a:solidFill>
                <a:effectLst/>
              </a:rPr>
              <a:t> </a:t>
            </a:r>
            <a:r>
              <a:rPr lang="uk-UA" sz="2100" b="1" dirty="0">
                <a:solidFill>
                  <a:srgbClr val="333333"/>
                </a:solidFill>
              </a:rPr>
              <a:t>глобальну програму </a:t>
            </a:r>
            <a:r>
              <a:rPr lang="uk-UA" sz="2100" b="1" dirty="0" err="1">
                <a:solidFill>
                  <a:srgbClr val="333333"/>
                </a:solidFill>
              </a:rPr>
              <a:t>імунізації</a:t>
            </a:r>
            <a:r>
              <a:rPr lang="uk-UA" sz="2100" b="0" i="0" dirty="0" err="1">
                <a:solidFill>
                  <a:srgbClr val="333333"/>
                </a:solidFill>
                <a:effectLst/>
              </a:rPr>
              <a:t>ку</a:t>
            </a:r>
            <a:r>
              <a:rPr lang="uk-UA" sz="2100" b="0" i="0" dirty="0">
                <a:solidFill>
                  <a:srgbClr val="333333"/>
                </a:solidFill>
                <a:effectLst/>
              </a:rPr>
              <a:t> з </a:t>
            </a:r>
            <a:r>
              <a:rPr lang="uk-UA" sz="2100" b="0" i="0" dirty="0" err="1">
                <a:solidFill>
                  <a:srgbClr val="333333"/>
                </a:solidFill>
                <a:effectLst/>
              </a:rPr>
              <a:t>шости</a:t>
            </a:r>
            <a:r>
              <a:rPr lang="uk-UA" sz="2100" b="0" i="0" dirty="0">
                <a:solidFill>
                  <a:srgbClr val="333333"/>
                </a:solidFill>
                <a:effectLst/>
              </a:rPr>
              <a:t> </a:t>
            </a:r>
            <a:r>
              <a:rPr lang="uk-UA" sz="2100" b="0" i="0" dirty="0" err="1">
                <a:solidFill>
                  <a:srgbClr val="333333"/>
                </a:solidFill>
                <a:effectLst/>
              </a:rPr>
              <a:t>вакцинокерованих</a:t>
            </a:r>
            <a:r>
              <a:rPr lang="uk-UA" sz="2100" b="0" i="0" dirty="0">
                <a:solidFill>
                  <a:srgbClr val="333333"/>
                </a:solidFill>
                <a:effectLst/>
              </a:rPr>
              <a:t> інфекцій </a:t>
            </a:r>
          </a:p>
          <a:p>
            <a:r>
              <a:rPr lang="uk-UA" sz="2100" dirty="0">
                <a:solidFill>
                  <a:srgbClr val="333333"/>
                </a:solidFill>
              </a:rPr>
              <a:t>(туберкульоз, кір, кашлюк, дифтерія, правець, поліомієліт)</a:t>
            </a:r>
            <a:endParaRPr lang="uk-UA" sz="2100" b="0" i="0" dirty="0">
              <a:solidFill>
                <a:srgbClr val="333333"/>
              </a:solidFill>
              <a:effectLst/>
            </a:endParaRPr>
          </a:p>
          <a:p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874ED-873F-BA1B-C021-5725FF0DE268}"/>
              </a:ext>
            </a:extLst>
          </p:cNvPr>
          <p:cNvSpPr txBox="1"/>
          <p:nvPr/>
        </p:nvSpPr>
        <p:spPr>
          <a:xfrm rot="10800000" flipH="1" flipV="1">
            <a:off x="5966956" y="83209"/>
            <a:ext cx="62250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сучасної</a:t>
            </a:r>
            <a:r>
              <a:rPr lang="ru-RU" sz="2400" dirty="0"/>
              <a:t> </a:t>
            </a:r>
            <a:r>
              <a:rPr lang="ru-RU" sz="2400" dirty="0" err="1"/>
              <a:t>вакцинопрофілактики</a:t>
            </a:r>
            <a:r>
              <a:rPr lang="ru-RU" sz="2400" dirty="0"/>
              <a:t> </a:t>
            </a:r>
            <a:r>
              <a:rPr lang="ru-RU" sz="2400" dirty="0" err="1"/>
              <a:t>почалася</a:t>
            </a:r>
            <a:r>
              <a:rPr lang="ru-RU" sz="2400" dirty="0"/>
              <a:t> 14 </a:t>
            </a:r>
            <a:r>
              <a:rPr lang="ru-RU" sz="2400" dirty="0" err="1"/>
              <a:t>травня</a:t>
            </a:r>
            <a:r>
              <a:rPr lang="ru-RU" sz="2400" dirty="0"/>
              <a:t> 1796 р.</a:t>
            </a:r>
          </a:p>
          <a:p>
            <a:pPr algn="ctr"/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вакцинації</a:t>
            </a:r>
            <a:r>
              <a:rPr lang="ru-RU" sz="2400" dirty="0"/>
              <a:t> </a:t>
            </a:r>
            <a:r>
              <a:rPr lang="ru-RU" sz="2400" dirty="0" err="1"/>
              <a:t>Едвардом</a:t>
            </a:r>
            <a:r>
              <a:rPr lang="ru-RU" sz="2400" dirty="0"/>
              <a:t> Дженнером, </a:t>
            </a:r>
            <a:r>
              <a:rPr lang="ru-RU" sz="2400" dirty="0" err="1"/>
              <a:t>щеплення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натуральної</a:t>
            </a:r>
            <a:r>
              <a:rPr lang="ru-RU" sz="2400" dirty="0"/>
              <a:t> </a:t>
            </a:r>
            <a:r>
              <a:rPr lang="ru-RU" sz="2400" dirty="0" err="1"/>
              <a:t>віспи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146" name="Picture 2" descr="Цей день в історії : 14 травня 1796 : Відкриття вакцинації Едвардом  Дженнером">
            <a:extLst>
              <a:ext uri="{FF2B5EF4-FFF2-40B4-BE49-F238E27FC236}">
                <a16:creationId xmlns:a16="http://schemas.microsoft.com/office/drawing/2014/main" id="{0BC1FF0D-DC13-3808-E52E-9B84F324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56" y="1652871"/>
            <a:ext cx="6225044" cy="5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4D0201-1EAE-6A1F-EC2A-ED7811033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" y="0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EF16-CAAF-B53B-6306-831B95B5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1620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dirty="0"/>
              <a:t>Види вакцин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391B6-5933-73EF-CFAF-98738F72BE3A}"/>
              </a:ext>
            </a:extLst>
          </p:cNvPr>
          <p:cNvSpPr txBox="1"/>
          <p:nvPr/>
        </p:nvSpPr>
        <p:spPr>
          <a:xfrm>
            <a:off x="324466" y="1431332"/>
            <a:ext cx="9442989" cy="5669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300" b="1" spc="48" dirty="0">
                <a:solidFill>
                  <a:srgbClr val="1E3148"/>
                </a:solidFill>
              </a:rPr>
              <a:t>Живі (ослабленні) - </a:t>
            </a:r>
            <a:r>
              <a:rPr lang="uk-UA" sz="2300" spc="48" dirty="0">
                <a:solidFill>
                  <a:srgbClr val="1E3148"/>
                </a:solidFill>
              </a:rPr>
              <a:t>це ослаблені штами мікроорганізмів з закріпленою втратою здатності викликати інфекційне захворювання, введення яких призводить до формування стійкого </a:t>
            </a:r>
            <a:r>
              <a:rPr lang="uk-UA" sz="2300" spc="48" dirty="0" err="1">
                <a:solidFill>
                  <a:srgbClr val="1E3148"/>
                </a:solidFill>
              </a:rPr>
              <a:t>вакцинального</a:t>
            </a:r>
            <a:r>
              <a:rPr lang="uk-UA" sz="2300" spc="48" dirty="0">
                <a:solidFill>
                  <a:srgbClr val="1E3148"/>
                </a:solidFill>
              </a:rPr>
              <a:t> імунітету (вакцини</a:t>
            </a:r>
            <a:r>
              <a:rPr lang="en-US" sz="2300" spc="48" dirty="0">
                <a:solidFill>
                  <a:srgbClr val="1E3148"/>
                </a:solidFill>
              </a:rPr>
              <a:t> </a:t>
            </a:r>
            <a:r>
              <a:rPr lang="en-US" sz="2300" spc="48" dirty="0" err="1">
                <a:solidFill>
                  <a:srgbClr val="1E3148"/>
                </a:solidFill>
              </a:rPr>
              <a:t>від</a:t>
            </a:r>
            <a:r>
              <a:rPr lang="en-US" sz="2300" spc="48" dirty="0">
                <a:solidFill>
                  <a:srgbClr val="1E3148"/>
                </a:solidFill>
              </a:rPr>
              <a:t> </a:t>
            </a:r>
            <a:r>
              <a:rPr lang="en-US" sz="2300" spc="48" dirty="0" err="1">
                <a:solidFill>
                  <a:srgbClr val="1E3148"/>
                </a:solidFill>
              </a:rPr>
              <a:t>поліомієліту</a:t>
            </a:r>
            <a:r>
              <a:rPr lang="en-US" sz="2300" spc="48" dirty="0">
                <a:solidFill>
                  <a:srgbClr val="1E3148"/>
                </a:solidFill>
              </a:rPr>
              <a:t>, </a:t>
            </a:r>
            <a:r>
              <a:rPr lang="en-US" sz="2300" spc="48" dirty="0" err="1">
                <a:solidFill>
                  <a:srgbClr val="1E3148"/>
                </a:solidFill>
              </a:rPr>
              <a:t>краснухи</a:t>
            </a:r>
            <a:r>
              <a:rPr lang="en-US" sz="2300" spc="48" dirty="0">
                <a:solidFill>
                  <a:srgbClr val="1E3148"/>
                </a:solidFill>
              </a:rPr>
              <a:t>, </a:t>
            </a:r>
            <a:r>
              <a:rPr lang="en-US" sz="2300" spc="48" dirty="0" err="1">
                <a:solidFill>
                  <a:srgbClr val="1E3148"/>
                </a:solidFill>
              </a:rPr>
              <a:t>кору</a:t>
            </a:r>
            <a:r>
              <a:rPr lang="en-US" sz="2300" spc="48" dirty="0">
                <a:solidFill>
                  <a:srgbClr val="1E3148"/>
                </a:solidFill>
              </a:rPr>
              <a:t>, </a:t>
            </a:r>
            <a:r>
              <a:rPr lang="en-US" sz="2300" spc="48" dirty="0" err="1">
                <a:solidFill>
                  <a:srgbClr val="1E3148"/>
                </a:solidFill>
              </a:rPr>
              <a:t>паротиту</a:t>
            </a:r>
            <a:r>
              <a:rPr lang="en-US" sz="2300" spc="48" dirty="0">
                <a:solidFill>
                  <a:srgbClr val="1E3148"/>
                </a:solidFill>
              </a:rPr>
              <a:t>, </a:t>
            </a:r>
            <a:r>
              <a:rPr lang="en-US" sz="2300" spc="48" dirty="0" err="1">
                <a:solidFill>
                  <a:srgbClr val="1E3148"/>
                </a:solidFill>
              </a:rPr>
              <a:t>туберкульозу</a:t>
            </a:r>
            <a:r>
              <a:rPr lang="uk-UA" sz="2300" spc="48" dirty="0">
                <a:solidFill>
                  <a:srgbClr val="1E3148"/>
                </a:solidFill>
              </a:rPr>
              <a:t>, тощо).</a:t>
            </a:r>
          </a:p>
          <a:p>
            <a:pPr algn="just">
              <a:lnSpc>
                <a:spcPct val="120000"/>
              </a:lnSpc>
            </a:pPr>
            <a:r>
              <a:rPr lang="uk-UA" sz="2300" b="1" spc="48" dirty="0" err="1">
                <a:solidFill>
                  <a:srgbClr val="1E3148"/>
                </a:solidFill>
              </a:rPr>
              <a:t>Інактивовані</a:t>
            </a:r>
            <a:r>
              <a:rPr lang="uk-UA" sz="2300" b="1" spc="48" dirty="0">
                <a:solidFill>
                  <a:srgbClr val="1E3148"/>
                </a:solidFill>
              </a:rPr>
              <a:t> </a:t>
            </a:r>
            <a:r>
              <a:rPr lang="uk-UA" sz="2300" spc="48" dirty="0">
                <a:solidFill>
                  <a:srgbClr val="1E3148"/>
                </a:solidFill>
              </a:rPr>
              <a:t>(«неживі») - це вакцини, які містять убиті віруси чи бактерії, або їх окремі часточки (вакцини проти кашлюку, гепатиту В, </a:t>
            </a:r>
            <a:r>
              <a:rPr lang="uk-UA" sz="2300" spc="48" dirty="0" err="1">
                <a:solidFill>
                  <a:srgbClr val="1E3148"/>
                </a:solidFill>
              </a:rPr>
              <a:t>гемофільної</a:t>
            </a:r>
            <a:r>
              <a:rPr lang="uk-UA" sz="2300" spc="48" dirty="0">
                <a:solidFill>
                  <a:srgbClr val="1E3148"/>
                </a:solidFill>
              </a:rPr>
              <a:t> інфекції, тощо).</a:t>
            </a:r>
          </a:p>
          <a:p>
            <a:pPr algn="just">
              <a:lnSpc>
                <a:spcPct val="120000"/>
              </a:lnSpc>
            </a:pPr>
            <a:r>
              <a:rPr lang="uk-UA" sz="2300" b="1" spc="48" dirty="0">
                <a:solidFill>
                  <a:srgbClr val="1E3148"/>
                </a:solidFill>
              </a:rPr>
              <a:t>Анатоксини </a:t>
            </a:r>
            <a:r>
              <a:rPr lang="uk-UA" sz="2300" spc="48" dirty="0">
                <a:solidFill>
                  <a:srgbClr val="1E3148"/>
                </a:solidFill>
              </a:rPr>
              <a:t>- це речовини, які отримують при відповідній обробки екзотоксинів бактерій та вводять  для формування активного імунітету (дифтерійний анатоксин, правцевий анатоксин, вакцина проти кашлюку, дифтерії та правця).</a:t>
            </a:r>
          </a:p>
          <a:p>
            <a:pPr algn="just">
              <a:lnSpc>
                <a:spcPts val="4406"/>
              </a:lnSpc>
            </a:pPr>
            <a:endParaRPr lang="en-US" sz="1800" spc="48" dirty="0">
              <a:solidFill>
                <a:srgbClr val="1E3148"/>
              </a:solidFill>
              <a:latin typeface="Montserrat Light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81806B06-1880-508B-5DE4-3BA0BB733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027" y="1599919"/>
            <a:ext cx="1641987" cy="1738313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3AC8E1-FABA-4EDB-83F0-8BBA59D1C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47" y="3511355"/>
            <a:ext cx="1641987" cy="1575782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C61C08-5B5A-82A0-0CEB-BA39D42F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46" y="5258081"/>
            <a:ext cx="1641987" cy="1475077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7A0659-8A92-3921-6350-140411954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57" y="-15126"/>
            <a:ext cx="3122342" cy="14162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67ADC-ADA4-E475-DF8E-9EA7E31907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8" y="323012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1737-C99C-F72D-7013-D1BE74E9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45"/>
            <a:ext cx="12192000" cy="91777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Види вакцин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AA66D41-4C62-E24D-17D8-3A71F479C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1088737"/>
            <a:ext cx="2212757" cy="2441863"/>
          </a:xfrm>
          <a:ln w="63500">
            <a:solidFill>
              <a:srgbClr val="00B0F0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0B931-E178-F176-70E4-AFE80EC985D6}"/>
              </a:ext>
            </a:extLst>
          </p:cNvPr>
          <p:cNvSpPr txBox="1"/>
          <p:nvPr/>
        </p:nvSpPr>
        <p:spPr>
          <a:xfrm>
            <a:off x="2408663" y="808082"/>
            <a:ext cx="696951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Термін</a:t>
            </a:r>
            <a:r>
              <a:rPr lang="ru-RU" sz="2000" dirty="0"/>
              <a:t> «</a:t>
            </a:r>
            <a:r>
              <a:rPr lang="ru-RU" sz="2000" b="1" dirty="0" err="1"/>
              <a:t>комбінована</a:t>
            </a:r>
            <a:r>
              <a:rPr lang="ru-RU" sz="2000" b="1" dirty="0"/>
              <a:t> вакцина</a:t>
            </a:r>
            <a:r>
              <a:rPr lang="ru-RU" sz="2000" dirty="0"/>
              <a:t>»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для </a:t>
            </a:r>
            <a:r>
              <a:rPr lang="ru-RU" sz="2000" dirty="0" err="1"/>
              <a:t>вакцини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захищає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та </a:t>
            </a:r>
            <a:r>
              <a:rPr lang="ru-RU" sz="2000" dirty="0" err="1"/>
              <a:t>більше</a:t>
            </a:r>
            <a:r>
              <a:rPr lang="ru-RU" sz="2000" dirty="0"/>
              <a:t> хвороб, </a:t>
            </a:r>
            <a:r>
              <a:rPr lang="ru-RU" sz="2000" dirty="0" err="1"/>
              <a:t>зумовлених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</a:t>
            </a:r>
            <a:r>
              <a:rPr lang="ru-RU" sz="2000" dirty="0" err="1"/>
              <a:t>збудниками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endParaRPr lang="uk-UA" sz="2000" dirty="0"/>
          </a:p>
          <a:p>
            <a:pPr algn="just"/>
            <a:r>
              <a:rPr lang="uk-UA" sz="2000" b="1" dirty="0" err="1"/>
              <a:t>Зменьшення</a:t>
            </a:r>
            <a:r>
              <a:rPr lang="uk-UA" sz="2000" b="1" dirty="0"/>
              <a:t> ін’єкційного навантаження, </a:t>
            </a:r>
            <a:r>
              <a:rPr lang="uk-UA" sz="2000" dirty="0"/>
              <a:t>за допомогою однієї інфекції зробити щеплення від декількох інфекцій.</a:t>
            </a:r>
          </a:p>
          <a:p>
            <a:endParaRPr lang="uk-UA" sz="2000" dirty="0"/>
          </a:p>
          <a:p>
            <a:pPr algn="ctr"/>
            <a:r>
              <a:rPr lang="uk-UA" sz="2000" b="1" dirty="0"/>
              <a:t>Питання: А чи безпечно від стількох інфекцій вакцинуватися одночасно?</a:t>
            </a:r>
          </a:p>
          <a:p>
            <a:endParaRPr lang="uk-UA" sz="2000" dirty="0"/>
          </a:p>
          <a:p>
            <a:pPr algn="ctr"/>
            <a:r>
              <a:rPr lang="uk-UA" sz="2000" b="1" u="sng" dirty="0">
                <a:solidFill>
                  <a:srgbClr val="FF0000"/>
                </a:solidFill>
              </a:rPr>
              <a:t>ТАК, БЕЗПЕЧНО!</a:t>
            </a:r>
          </a:p>
          <a:p>
            <a:pPr algn="ctr"/>
            <a:endParaRPr lang="uk-UA" sz="2000" b="1" u="sng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000" dirty="0"/>
              <a:t>Вакцини не можуть «перевантажити» імунну систему дитини.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000" dirty="0"/>
              <a:t>Імунна система виробляє антитіла до  100 мільйонів антигенів.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000" dirty="0"/>
              <a:t>Дитина формує імунітет навіть при одночасному введені </a:t>
            </a:r>
          </a:p>
          <a:p>
            <a:pPr algn="just"/>
            <a:r>
              <a:rPr lang="uk-UA" sz="2000" dirty="0"/>
              <a:t>     10 тис. вакцин.</a:t>
            </a:r>
          </a:p>
          <a:p>
            <a:endParaRPr lang="uk-UA" sz="2000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A830D-13E2-C705-3465-16F62923A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69" y="4068642"/>
            <a:ext cx="2296225" cy="2534038"/>
          </a:xfrm>
          <a:prstGeom prst="rect">
            <a:avLst/>
          </a:prstGeom>
          <a:ln w="6350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A394D-9F89-8752-F4B6-8D1FE711B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7153"/>
            <a:ext cx="2138195" cy="5625527"/>
          </a:xfrm>
          <a:prstGeom prst="rect">
            <a:avLst/>
          </a:prstGeom>
          <a:ln w="63500">
            <a:solidFill>
              <a:srgbClr val="00B0F0"/>
            </a:solidFill>
          </a:ln>
          <a:effectLst/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1B6CE6-7D8B-9287-E3F7-A19DF00F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15F2C-BFE1-CD5B-606E-7AEC85B0C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3" y="-10245"/>
            <a:ext cx="1820834" cy="8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E28976-0A4C-9FC6-0C01-7B5477B4B5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10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dirty="0"/>
          </a:p>
        </p:txBody>
      </p:sp>
      <p:sp>
        <p:nvSpPr>
          <p:cNvPr id="2" name="Місце для тексту 7">
            <a:extLst>
              <a:ext uri="{FF2B5EF4-FFF2-40B4-BE49-F238E27FC236}">
                <a16:creationId xmlns:a16="http://schemas.microsoft.com/office/drawing/2014/main" id="{75089B56-A7A8-F066-1A0D-5546C352E594}"/>
              </a:ext>
            </a:extLst>
          </p:cNvPr>
          <p:cNvSpPr txBox="1">
            <a:spLocks/>
          </p:cNvSpPr>
          <p:nvPr/>
        </p:nvSpPr>
        <p:spPr>
          <a:xfrm>
            <a:off x="92362" y="1375641"/>
            <a:ext cx="6847611" cy="5330825"/>
          </a:xfrm>
          <a:prstGeom prst="rect">
            <a:avLst/>
          </a:prstGeom>
          <a:ln w="85725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1" dirty="0"/>
              <a:t>Вакцини на основі нуклеїнових кислот (РНК</a:t>
            </a:r>
            <a:r>
              <a:rPr lang="en-US" sz="2400" b="1" dirty="0"/>
              <a:t>/</a:t>
            </a:r>
            <a:r>
              <a:rPr lang="uk-UA" sz="2400" b="1" dirty="0"/>
              <a:t>ДНК).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z="2400" dirty="0"/>
              <a:t>В такій вакцині використовується фрагмент нуклеїнової кислоти, яка несе інформацію про вірус. В клітині організму з цього фрагменту зчитується інформація і за цим кодом створюється не вірус, а його  білок,  на який наша імунна система виробляє антитіла.</a:t>
            </a:r>
          </a:p>
          <a:p>
            <a:pPr algn="just"/>
            <a:r>
              <a:rPr lang="uk-UA" sz="2400" b="1" dirty="0"/>
              <a:t>Векторні вакцини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000000"/>
                </a:solidFill>
              </a:rPr>
              <a:t>AstraZeneca (</a:t>
            </a:r>
            <a:r>
              <a:rPr lang="en-US" sz="2400" b="1" dirty="0" err="1">
                <a:solidFill>
                  <a:srgbClr val="000000"/>
                </a:solidFill>
              </a:rPr>
              <a:t>Covishield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en-US" sz="2400" dirty="0"/>
              <a:t>)</a:t>
            </a:r>
            <a:endParaRPr lang="uk-UA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000000"/>
                </a:solidFill>
              </a:rPr>
              <a:t>В такій вакцині використовується безпечний для людини вірус, який </a:t>
            </a:r>
            <a:r>
              <a:rPr lang="uk-UA" sz="2400" dirty="0" err="1">
                <a:solidFill>
                  <a:srgbClr val="000000"/>
                </a:solidFill>
              </a:rPr>
              <a:t>переносить</a:t>
            </a:r>
            <a:r>
              <a:rPr lang="uk-UA" sz="2400" dirty="0">
                <a:solidFill>
                  <a:srgbClr val="000000"/>
                </a:solidFill>
              </a:rPr>
              <a:t> елементи потрібного вірусу у клітку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uk-UA" sz="2400" dirty="0">
                <a:solidFill>
                  <a:srgbClr val="000000"/>
                </a:solidFill>
              </a:rPr>
              <a:t>Так вакцина змушує організм виробити імунітет, водночас не даючи хворобі розвиватися.</a:t>
            </a:r>
            <a:endParaRPr lang="uk-UA" sz="2400" dirty="0"/>
          </a:p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6E7E59-840A-2595-738F-141D23753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4" y="180757"/>
            <a:ext cx="1820834" cy="848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8E53E-DFA9-DE2B-0E91-B18846A34623}"/>
              </a:ext>
            </a:extLst>
          </p:cNvPr>
          <p:cNvSpPr txBox="1"/>
          <p:nvPr/>
        </p:nvSpPr>
        <p:spPr>
          <a:xfrm>
            <a:off x="3236257" y="151534"/>
            <a:ext cx="726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Вакцини нового покоління</a:t>
            </a:r>
          </a:p>
        </p:txBody>
      </p:sp>
      <p:pic>
        <p:nvPicPr>
          <p:cNvPr id="1026" name="Picture 2" descr="Як працюють вакцини нового покоління – &quot;генетичні&quot; та &quot;векторні&quot; |  Українська правда _Життя">
            <a:extLst>
              <a:ext uri="{FF2B5EF4-FFF2-40B4-BE49-F238E27FC236}">
                <a16:creationId xmlns:a16="http://schemas.microsoft.com/office/drawing/2014/main" id="{96AD9A64-9E02-BFF1-8A41-5B87EB7B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63" y="2151529"/>
            <a:ext cx="4612340" cy="307489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7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1737-C99C-F72D-7013-D1BE74E9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17" y="34131"/>
            <a:ext cx="11241191" cy="724829"/>
          </a:xfrm>
        </p:spPr>
        <p:txBody>
          <a:bodyPr/>
          <a:lstStyle/>
          <a:p>
            <a:pPr algn="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Етапи розробки вакцини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B931-E178-F176-70E4-AFE80EC985D6}"/>
              </a:ext>
            </a:extLst>
          </p:cNvPr>
          <p:cNvSpPr txBox="1"/>
          <p:nvPr/>
        </p:nvSpPr>
        <p:spPr>
          <a:xfrm>
            <a:off x="1453376" y="3329749"/>
            <a:ext cx="6969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EDCFBE9-9360-5E28-DC13-EEBEA0A6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34" y="85237"/>
            <a:ext cx="128240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1B6CE6-7D8B-9287-E3F7-A19DF00F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8CEE336-59AA-27B9-83FD-FA108650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23" r="22123"/>
          <a:stretch>
            <a:fillRect/>
          </a:stretch>
        </p:blipFill>
        <p:spPr>
          <a:xfrm>
            <a:off x="0" y="1"/>
            <a:ext cx="4806809" cy="6858000"/>
          </a:xfrm>
          <a:prstGeom prst="rect">
            <a:avLst/>
          </a:prstGeom>
        </p:spPr>
      </p:pic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F548232C-B295-C221-AF6E-942F82C5AA38}"/>
              </a:ext>
            </a:extLst>
          </p:cNvPr>
          <p:cNvGrpSpPr/>
          <p:nvPr/>
        </p:nvGrpSpPr>
        <p:grpSpPr>
          <a:xfrm>
            <a:off x="5127234" y="673152"/>
            <a:ext cx="6429149" cy="6060159"/>
            <a:chOff x="5114103" y="725106"/>
            <a:chExt cx="6429149" cy="6060159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DB904ED-E80B-C492-55EF-2FD0E85B348F}"/>
                </a:ext>
              </a:extLst>
            </p:cNvPr>
            <p:cNvSpPr/>
            <p:nvPr/>
          </p:nvSpPr>
          <p:spPr>
            <a:xfrm>
              <a:off x="5114103" y="6383617"/>
              <a:ext cx="6359236" cy="401648"/>
            </a:xfrm>
            <a:prstGeom prst="ellipse">
              <a:avLst/>
            </a:prstGeom>
            <a:solidFill>
              <a:srgbClr val="00B0F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Постмаркетингові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дослідження </a:t>
              </a:r>
            </a:p>
          </p:txBody>
        </p:sp>
        <p:sp>
          <p:nvSpPr>
            <p:cNvPr id="22" name="Стрілка: униз 21">
              <a:extLst>
                <a:ext uri="{FF2B5EF4-FFF2-40B4-BE49-F238E27FC236}">
                  <a16:creationId xmlns:a16="http://schemas.microsoft.com/office/drawing/2014/main" id="{CD803673-46A1-BF1C-2ACE-7CAB7F2A9040}"/>
                </a:ext>
              </a:extLst>
            </p:cNvPr>
            <p:cNvSpPr/>
            <p:nvPr/>
          </p:nvSpPr>
          <p:spPr>
            <a:xfrm flipH="1">
              <a:off x="8123457" y="1166023"/>
              <a:ext cx="467589" cy="6619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Стрілка: униз 24">
              <a:extLst>
                <a:ext uri="{FF2B5EF4-FFF2-40B4-BE49-F238E27FC236}">
                  <a16:creationId xmlns:a16="http://schemas.microsoft.com/office/drawing/2014/main" id="{79B00AAC-6D6E-456D-6050-387D89618BE3}"/>
                </a:ext>
              </a:extLst>
            </p:cNvPr>
            <p:cNvSpPr/>
            <p:nvPr/>
          </p:nvSpPr>
          <p:spPr>
            <a:xfrm flipH="1">
              <a:off x="8094657" y="2418515"/>
              <a:ext cx="467589" cy="5668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Стрілка: униз 30">
              <a:extLst>
                <a:ext uri="{FF2B5EF4-FFF2-40B4-BE49-F238E27FC236}">
                  <a16:creationId xmlns:a16="http://schemas.microsoft.com/office/drawing/2014/main" id="{1FA39D97-9DE6-8987-4EB2-F90138F4C412}"/>
                </a:ext>
              </a:extLst>
            </p:cNvPr>
            <p:cNvSpPr/>
            <p:nvPr/>
          </p:nvSpPr>
          <p:spPr>
            <a:xfrm flipH="1">
              <a:off x="8098065" y="4652285"/>
              <a:ext cx="467589" cy="5668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Стрілка: униз 31">
              <a:extLst>
                <a:ext uri="{FF2B5EF4-FFF2-40B4-BE49-F238E27FC236}">
                  <a16:creationId xmlns:a16="http://schemas.microsoft.com/office/drawing/2014/main" id="{AB77AAC5-332D-E665-9B81-17AB0BD52985}"/>
                </a:ext>
              </a:extLst>
            </p:cNvPr>
            <p:cNvSpPr/>
            <p:nvPr/>
          </p:nvSpPr>
          <p:spPr>
            <a:xfrm flipH="1">
              <a:off x="8059926" y="5811339"/>
              <a:ext cx="467589" cy="5668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A6107B7C-1953-145A-8159-3B0D2A428D9F}"/>
                </a:ext>
              </a:extLst>
            </p:cNvPr>
            <p:cNvSpPr/>
            <p:nvPr/>
          </p:nvSpPr>
          <p:spPr>
            <a:xfrm>
              <a:off x="5114104" y="5229937"/>
              <a:ext cx="6380618" cy="576000"/>
            </a:xfrm>
            <a:prstGeom prst="rect">
              <a:avLst/>
            </a:prstGeom>
            <a:solidFill>
              <a:srgbClr val="0070C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Виробництво вакцини</a:t>
              </a:r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71B92D78-B482-637E-EEB3-7AE1DF21E987}"/>
                </a:ext>
              </a:extLst>
            </p:cNvPr>
            <p:cNvSpPr/>
            <p:nvPr/>
          </p:nvSpPr>
          <p:spPr>
            <a:xfrm>
              <a:off x="5151070" y="4068189"/>
              <a:ext cx="6372000" cy="576000"/>
            </a:xfrm>
            <a:prstGeom prst="rect">
              <a:avLst/>
            </a:prstGeom>
            <a:solidFill>
              <a:srgbClr val="00B0F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Затвердження та реєстрація вакцини</a:t>
              </a:r>
            </a:p>
          </p:txBody>
        </p:sp>
        <p:sp>
          <p:nvSpPr>
            <p:cNvPr id="30" name="Стрілка: униз 29">
              <a:extLst>
                <a:ext uri="{FF2B5EF4-FFF2-40B4-BE49-F238E27FC236}">
                  <a16:creationId xmlns:a16="http://schemas.microsoft.com/office/drawing/2014/main" id="{990BC202-293B-0371-798B-59C50A4D55D3}"/>
                </a:ext>
              </a:extLst>
            </p:cNvPr>
            <p:cNvSpPr/>
            <p:nvPr/>
          </p:nvSpPr>
          <p:spPr>
            <a:xfrm flipH="1">
              <a:off x="8123457" y="3494937"/>
              <a:ext cx="467589" cy="5668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8086EF04-257D-9F22-3DCD-9E7B04BFAEE8}"/>
                </a:ext>
              </a:extLst>
            </p:cNvPr>
            <p:cNvSpPr/>
            <p:nvPr/>
          </p:nvSpPr>
          <p:spPr>
            <a:xfrm>
              <a:off x="5151070" y="2982296"/>
              <a:ext cx="6372000" cy="576000"/>
            </a:xfrm>
            <a:prstGeom prst="rect">
              <a:avLst/>
            </a:prstGeom>
            <a:solidFill>
              <a:srgbClr val="0070C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Клінічні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досдідження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(фаза 1 , фаза 2 , фаза 3)</a:t>
              </a:r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6EE8342A-CD08-68D5-66B6-CE3B209EF676}"/>
                </a:ext>
              </a:extLst>
            </p:cNvPr>
            <p:cNvSpPr/>
            <p:nvPr/>
          </p:nvSpPr>
          <p:spPr>
            <a:xfrm>
              <a:off x="5129688" y="1854839"/>
              <a:ext cx="6372000" cy="576000"/>
            </a:xfrm>
            <a:prstGeom prst="rect">
              <a:avLst/>
            </a:prstGeom>
            <a:solidFill>
              <a:srgbClr val="00B0F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Доклінічні</a:t>
              </a:r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дослідження вакцини кандидата</a:t>
              </a:r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634D2D49-9C8B-DACE-0AE0-DFF6703A6BF6}"/>
                </a:ext>
              </a:extLst>
            </p:cNvPr>
            <p:cNvSpPr/>
            <p:nvPr/>
          </p:nvSpPr>
          <p:spPr>
            <a:xfrm>
              <a:off x="5171252" y="725106"/>
              <a:ext cx="6372000" cy="576000"/>
            </a:xfrm>
            <a:prstGeom prst="rect">
              <a:avLst/>
            </a:prstGeom>
            <a:solidFill>
              <a:srgbClr val="0070C0"/>
            </a:solidFill>
            <a:effectLst>
              <a:outerShdw blurRad="152400" dist="38100" dir="5400000" sx="106000" sy="10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Дослідницький(розробка вакцини кандидата)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CA38E1-91D8-2203-F01B-D3FA00FB9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8" y="214266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67381-9B84-4F03-A16C-0F9EB00B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53" y="4792297"/>
            <a:ext cx="10614891" cy="1835785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000" dirty="0">
              <a:latin typeface="HelveticaNeueCyr-Roman"/>
            </a:endParaRPr>
          </a:p>
          <a:p>
            <a:pPr marL="0" indent="0" algn="ctr">
              <a:buNone/>
            </a:pPr>
            <a:r>
              <a:rPr lang="ru-RU" sz="2400" b="1" u="sng" dirty="0">
                <a:latin typeface="HelveticaNeueCyr-Roman"/>
              </a:rPr>
              <a:t>Не дозвольте </a:t>
            </a:r>
            <a:r>
              <a:rPr lang="ru-RU" sz="2400" b="1" u="sng" dirty="0" err="1">
                <a:latin typeface="HelveticaNeueCyr-Roman"/>
              </a:rPr>
              <a:t>дітям</a:t>
            </a:r>
            <a:r>
              <a:rPr lang="ru-RU" sz="2400" b="1" u="sng" dirty="0">
                <a:latin typeface="HelveticaNeueCyr-Roman"/>
              </a:rPr>
              <a:t> </a:t>
            </a:r>
            <a:r>
              <a:rPr lang="ru-RU" sz="2400" b="1" u="sng" dirty="0" err="1">
                <a:latin typeface="HelveticaNeueCyr-Roman"/>
              </a:rPr>
              <a:t>страждати</a:t>
            </a:r>
            <a:r>
              <a:rPr lang="ru-RU" sz="2400" b="1" u="sng" dirty="0">
                <a:latin typeface="HelveticaNeueCyr-Roman"/>
              </a:rPr>
              <a:t> щей </a:t>
            </a:r>
            <a:r>
              <a:rPr lang="ru-RU" sz="2400" b="1" u="sng" dirty="0" err="1">
                <a:latin typeface="HelveticaNeueCyr-Roman"/>
              </a:rPr>
              <a:t>від</a:t>
            </a:r>
            <a:r>
              <a:rPr lang="ru-RU" sz="2400" b="1" u="sng" dirty="0">
                <a:latin typeface="HelveticaNeueCyr-Roman"/>
              </a:rPr>
              <a:t> </a:t>
            </a:r>
            <a:r>
              <a:rPr lang="ru-RU" sz="2400" b="1" u="sng" dirty="0" err="1">
                <a:latin typeface="HelveticaNeueCyr-Roman"/>
              </a:rPr>
              <a:t>інфекцій</a:t>
            </a:r>
            <a:r>
              <a:rPr lang="ru-RU" sz="2400" b="1" u="sng" dirty="0">
                <a:latin typeface="HelveticaNeueCyr-Roman"/>
              </a:rPr>
              <a:t>, </a:t>
            </a:r>
            <a:r>
              <a:rPr lang="ru-RU" sz="2400" b="1" u="sng" dirty="0" err="1">
                <a:latin typeface="HelveticaNeueCyr-Roman"/>
              </a:rPr>
              <a:t>яким</a:t>
            </a:r>
            <a:r>
              <a:rPr lang="ru-RU" sz="2400" b="1" u="sng" dirty="0">
                <a:latin typeface="HelveticaNeueCyr-Roman"/>
              </a:rPr>
              <a:t> </a:t>
            </a:r>
            <a:r>
              <a:rPr lang="ru-RU" sz="2400" b="1" u="sng" dirty="0" err="1">
                <a:latin typeface="HelveticaNeueCyr-Roman"/>
              </a:rPr>
              <a:t>можна</a:t>
            </a:r>
            <a:r>
              <a:rPr lang="ru-RU" sz="2400" b="1" u="sng" dirty="0">
                <a:latin typeface="HelveticaNeueCyr-Roman"/>
              </a:rPr>
              <a:t> </a:t>
            </a:r>
            <a:r>
              <a:rPr lang="ru-RU" sz="2400" b="1" u="sng" dirty="0" err="1">
                <a:latin typeface="HelveticaNeueCyr-Roman"/>
              </a:rPr>
              <a:t>запобігти</a:t>
            </a:r>
            <a:r>
              <a:rPr lang="ru-RU" sz="2400" b="1" u="sng" dirty="0">
                <a:latin typeface="HelveticaNeueCyr-Roman"/>
              </a:rPr>
              <a:t> </a:t>
            </a:r>
            <a:r>
              <a:rPr lang="ru-RU" sz="2400" b="1" u="sng" dirty="0" err="1">
                <a:latin typeface="HelveticaNeueCyr-Roman"/>
              </a:rPr>
              <a:t>вакцинацією</a:t>
            </a:r>
            <a:endParaRPr lang="ru-RU" sz="2400" b="1" u="sng" dirty="0">
              <a:latin typeface="HelveticaNeueCyr-Roman"/>
            </a:endParaRPr>
          </a:p>
          <a:p>
            <a:pPr marL="0" indent="0" algn="ctr">
              <a:buNone/>
            </a:pPr>
            <a:endParaRPr lang="ru-RU" sz="2400" b="1" dirty="0">
              <a:latin typeface="HelveticaNeueCyr-Roman"/>
            </a:endParaRPr>
          </a:p>
          <a:p>
            <a:pPr marL="0" indent="0" algn="ctr">
              <a:buNone/>
            </a:pPr>
            <a:r>
              <a:rPr lang="ru-RU" sz="3600" b="1" dirty="0" err="1">
                <a:highlight>
                  <a:srgbClr val="FFFF00"/>
                </a:highlight>
                <a:latin typeface="HelveticaNeueCyr-Roman"/>
              </a:rPr>
              <a:t>Захистимо</a:t>
            </a:r>
            <a:r>
              <a:rPr lang="ru-RU" sz="3600" b="1" dirty="0">
                <a:highlight>
                  <a:srgbClr val="FFFF00"/>
                </a:highlight>
                <a:latin typeface="HelveticaNeueCyr-Roman"/>
              </a:rPr>
              <a:t> наших </a:t>
            </a:r>
            <a:r>
              <a:rPr lang="ru-RU" sz="3600" b="1" dirty="0" err="1">
                <a:highlight>
                  <a:srgbClr val="FFFF00"/>
                </a:highlight>
                <a:latin typeface="HelveticaNeueCyr-Roman"/>
              </a:rPr>
              <a:t>дітей</a:t>
            </a:r>
            <a:r>
              <a:rPr lang="ru-RU" sz="3600" b="1" dirty="0">
                <a:highlight>
                  <a:srgbClr val="FFFF00"/>
                </a:highlight>
                <a:latin typeface="HelveticaNeueCyr-Roman"/>
              </a:rPr>
              <a:t> за </a:t>
            </a:r>
            <a:r>
              <a:rPr lang="ru-RU" sz="3600" b="1" dirty="0" err="1">
                <a:highlight>
                  <a:srgbClr val="FFFF00"/>
                </a:highlight>
                <a:latin typeface="HelveticaNeueCyr-Roman"/>
              </a:rPr>
              <a:t>допомогою</a:t>
            </a:r>
            <a:r>
              <a:rPr lang="ru-RU" sz="3600" b="1" dirty="0">
                <a:highlight>
                  <a:srgbClr val="FFFF00"/>
                </a:highlight>
                <a:latin typeface="HelveticaNeueCyr-Roman"/>
              </a:rPr>
              <a:t> вакцин разом!</a:t>
            </a:r>
          </a:p>
          <a:p>
            <a:pPr marL="0" indent="0" algn="ctr">
              <a:buNone/>
            </a:pPr>
            <a:endParaRPr lang="ru-RU" sz="2000" dirty="0">
              <a:latin typeface="HelveticaNeueCyr-Roman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6520BB-77CE-4D24-8B11-5A1D7E1C2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090" y="229918"/>
            <a:ext cx="9590314" cy="1034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latin typeface="+mn-lt"/>
              </a:rPr>
              <a:t>Чому</a:t>
            </a:r>
            <a:r>
              <a:rPr lang="ru-RU" sz="3400" b="1" dirty="0">
                <a:latin typeface="+mn-lt"/>
              </a:rPr>
              <a:t> </a:t>
            </a:r>
            <a:r>
              <a:rPr lang="ru-RU" sz="3400" b="1" dirty="0" err="1">
                <a:latin typeface="+mn-lt"/>
              </a:rPr>
              <a:t>вакцинація</a:t>
            </a:r>
            <a:r>
              <a:rPr lang="ru-RU" sz="3400" b="1" dirty="0">
                <a:latin typeface="+mn-lt"/>
              </a:rPr>
              <a:t> – </a:t>
            </a:r>
            <a:r>
              <a:rPr lang="ru-RU" sz="3400" b="1" dirty="0" err="1">
                <a:latin typeface="+mn-lt"/>
              </a:rPr>
              <a:t>це</a:t>
            </a:r>
            <a:r>
              <a:rPr lang="ru-RU" sz="3400" b="1" dirty="0">
                <a:latin typeface="+mn-lt"/>
              </a:rPr>
              <a:t> </a:t>
            </a:r>
            <a:r>
              <a:rPr lang="ru-RU" sz="3400" b="1" dirty="0" err="1">
                <a:latin typeface="+mn-lt"/>
              </a:rPr>
              <a:t>важливо</a:t>
            </a:r>
            <a:r>
              <a:rPr lang="ru-RU" sz="3400" b="1" dirty="0">
                <a:latin typeface="+mn-lt"/>
              </a:rPr>
              <a:t>?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8C69A6-EB2B-480B-9B49-2493C4AE3399}"/>
              </a:ext>
            </a:extLst>
          </p:cNvPr>
          <p:cNvSpPr txBox="1">
            <a:spLocks/>
          </p:cNvSpPr>
          <p:nvPr/>
        </p:nvSpPr>
        <p:spPr>
          <a:xfrm>
            <a:off x="1515090" y="2608707"/>
            <a:ext cx="3753239" cy="5722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latin typeface="+mn-lt"/>
              </a:rPr>
              <a:t>2-3 МІЛЬЙОНИ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C69B-6942-4678-B153-978AE861C9B4}"/>
              </a:ext>
            </a:extLst>
          </p:cNvPr>
          <p:cNvSpPr txBox="1"/>
          <p:nvPr/>
        </p:nvSpPr>
        <p:spPr>
          <a:xfrm>
            <a:off x="969818" y="1810327"/>
            <a:ext cx="485064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0" i="0" dirty="0" err="1">
                <a:effectLst/>
                <a:latin typeface="HelveticaNeueCyr-Roman"/>
              </a:rPr>
              <a:t>Щороку</a:t>
            </a:r>
            <a:r>
              <a:rPr lang="ru-RU" sz="2800" b="0" i="0" dirty="0">
                <a:effectLst/>
                <a:latin typeface="HelveticaNeueCyr-Roman"/>
              </a:rPr>
              <a:t> </a:t>
            </a:r>
            <a:r>
              <a:rPr lang="ru-RU" sz="2800" b="0" i="0" dirty="0" err="1">
                <a:effectLst/>
                <a:latin typeface="HelveticaNeueCyr-Roman"/>
              </a:rPr>
              <a:t>щеплення</a:t>
            </a:r>
            <a:r>
              <a:rPr lang="ru-RU" sz="2800" b="0" i="0" dirty="0">
                <a:effectLst/>
                <a:latin typeface="HelveticaNeueCyr-Roman"/>
              </a:rPr>
              <a:t> </a:t>
            </a:r>
            <a:r>
              <a:rPr lang="ru-RU" sz="2800" b="0" i="0" dirty="0" err="1">
                <a:effectLst/>
                <a:latin typeface="HelveticaNeueCyr-Roman"/>
              </a:rPr>
              <a:t>рятують</a:t>
            </a:r>
            <a:endParaRPr lang="ru-RU" sz="2800" b="0" i="0" dirty="0">
              <a:effectLst/>
              <a:latin typeface="HelveticaNeueCyr-Roman"/>
            </a:endParaRPr>
          </a:p>
          <a:p>
            <a:pPr marL="0" indent="0" algn="ctr">
              <a:buNone/>
            </a:pPr>
            <a:r>
              <a:rPr lang="ru-RU" sz="2800" b="0" i="0" dirty="0">
                <a:effectLst/>
                <a:latin typeface="HelveticaNeueCyr-Roman"/>
              </a:rPr>
              <a:t> </a:t>
            </a:r>
          </a:p>
          <a:p>
            <a:pPr marL="0" indent="0" algn="ctr">
              <a:buNone/>
            </a:pPr>
            <a:endParaRPr lang="ru-RU" sz="2800" b="0" i="0" dirty="0">
              <a:effectLst/>
              <a:latin typeface="HelveticaNeueCyr-Roman"/>
            </a:endParaRPr>
          </a:p>
          <a:p>
            <a:pPr marL="0" indent="0" algn="ctr">
              <a:buNone/>
            </a:pPr>
            <a:r>
              <a:rPr lang="ru-RU" sz="2800" b="0" i="0" dirty="0" err="1">
                <a:effectLst/>
                <a:latin typeface="HelveticaNeueCyr-Roman"/>
              </a:rPr>
              <a:t>дитячих</a:t>
            </a:r>
            <a:r>
              <a:rPr lang="ru-RU" sz="2800" b="0" i="0" dirty="0">
                <a:effectLst/>
                <a:latin typeface="HelveticaNeueCyr-Roman"/>
              </a:rPr>
              <a:t> </a:t>
            </a:r>
            <a:r>
              <a:rPr lang="ru-RU" sz="2800" b="0" i="0" dirty="0" err="1">
                <a:effectLst/>
                <a:latin typeface="HelveticaNeueCyr-Roman"/>
              </a:rPr>
              <a:t>життів</a:t>
            </a:r>
            <a:r>
              <a:rPr lang="ru-RU" sz="2800" b="0" i="0" dirty="0">
                <a:effectLst/>
                <a:latin typeface="HelveticaNeueCyr-Roman"/>
              </a:rPr>
              <a:t> у </a:t>
            </a:r>
            <a:r>
              <a:rPr lang="ru-RU" sz="2800" b="0" i="0" dirty="0" err="1">
                <a:effectLst/>
                <a:latin typeface="HelveticaNeueCyr-Roman"/>
              </a:rPr>
              <a:t>світі</a:t>
            </a:r>
            <a:r>
              <a:rPr lang="ru-RU" sz="2800" b="0" i="0" dirty="0">
                <a:effectLst/>
                <a:latin typeface="HelveticaNeueCyr-Roman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>
                <a:highlight>
                  <a:srgbClr val="FF0000"/>
                </a:highlight>
                <a:latin typeface="HelveticaNeueCyr-Roman"/>
              </a:rPr>
              <a:t>750 тис.</a:t>
            </a:r>
          </a:p>
          <a:p>
            <a:pPr marL="0" indent="0" algn="ctr">
              <a:buNone/>
            </a:pPr>
            <a:r>
              <a:rPr lang="ru-RU" sz="2800" dirty="0" err="1">
                <a:latin typeface="HelveticaNeueCyr-Roman"/>
              </a:rPr>
              <a:t>д</a:t>
            </a:r>
            <a:r>
              <a:rPr lang="ru-RU" sz="2800" b="0" i="0" dirty="0" err="1">
                <a:effectLst/>
                <a:latin typeface="HelveticaNeueCyr-Roman"/>
              </a:rPr>
              <a:t>і</a:t>
            </a:r>
            <a:r>
              <a:rPr lang="ru-RU" sz="2800" dirty="0" err="1">
                <a:latin typeface="HelveticaNeueCyr-Roman"/>
              </a:rPr>
              <a:t>тей</a:t>
            </a:r>
            <a:r>
              <a:rPr lang="ru-RU" sz="2800" dirty="0">
                <a:latin typeface="HelveticaNeueCyr-Roman"/>
              </a:rPr>
              <a:t> </a:t>
            </a:r>
            <a:r>
              <a:rPr lang="ru-RU" sz="2800" dirty="0" err="1">
                <a:latin typeface="HelveticaNeueCyr-Roman"/>
              </a:rPr>
              <a:t>уникають</a:t>
            </a:r>
            <a:r>
              <a:rPr lang="ru-RU" sz="2800" dirty="0">
                <a:latin typeface="HelveticaNeueCyr-Roman"/>
              </a:rPr>
              <a:t> </a:t>
            </a:r>
            <a:r>
              <a:rPr lang="ru-RU" sz="2800" dirty="0" err="1">
                <a:latin typeface="HelveticaNeueCyr-Roman"/>
              </a:rPr>
              <a:t>інвалідності</a:t>
            </a:r>
            <a:r>
              <a:rPr lang="ru-RU" sz="2800" dirty="0">
                <a:latin typeface="HelveticaNeueCyr-Roman"/>
              </a:rPr>
              <a:t> </a:t>
            </a:r>
            <a:endParaRPr lang="ru-RU" sz="2800" b="0" i="0" dirty="0">
              <a:effectLst/>
              <a:latin typeface="HelveticaNeueCyr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E4210-D727-4257-999B-21CEAFE167E3}"/>
              </a:ext>
            </a:extLst>
          </p:cNvPr>
          <p:cNvSpPr txBox="1"/>
          <p:nvPr/>
        </p:nvSpPr>
        <p:spPr>
          <a:xfrm>
            <a:off x="7047041" y="1740692"/>
            <a:ext cx="49545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0" i="0" dirty="0" err="1">
                <a:effectLst/>
                <a:latin typeface="HelveticaNeueCyr-Roman"/>
              </a:rPr>
              <a:t>Нещеплені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діти</a:t>
            </a:r>
            <a:r>
              <a:rPr lang="ru-RU" sz="2400" dirty="0">
                <a:latin typeface="HelveticaNeueCyr-Roman"/>
              </a:rPr>
              <a:t>:</a:t>
            </a:r>
            <a:endParaRPr lang="ru-RU" sz="2400" b="0" i="0" dirty="0">
              <a:effectLst/>
              <a:latin typeface="HelveticaNeueCyr-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0" i="0" dirty="0" err="1">
                <a:effectLst/>
                <a:latin typeface="HelveticaNeueCyr-Roman"/>
              </a:rPr>
              <a:t>ризикують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інфікуватися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HelveticaNeueCyr-Roman"/>
              </a:rPr>
              <a:t>тяжко </a:t>
            </a:r>
            <a:r>
              <a:rPr lang="ru-RU" sz="2400" b="0" i="0" dirty="0" err="1">
                <a:effectLst/>
                <a:latin typeface="HelveticaNeueCyr-Roman"/>
              </a:rPr>
              <a:t>хворіти</a:t>
            </a:r>
            <a:endParaRPr lang="ru-RU" sz="2400" b="0" i="0" dirty="0">
              <a:effectLst/>
              <a:latin typeface="HelveticaNeueCyr-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HelveticaNeueCyr-Roman"/>
              </a:rPr>
              <a:t>залишитись</a:t>
            </a:r>
            <a:r>
              <a:rPr lang="ru-RU" sz="2400" dirty="0">
                <a:latin typeface="HelveticaNeueCyr-Roman"/>
              </a:rPr>
              <a:t> </a:t>
            </a:r>
            <a:r>
              <a:rPr lang="ru-RU" sz="2400" dirty="0" err="1">
                <a:latin typeface="HelveticaNeueCyr-Roman"/>
              </a:rPr>
              <a:t>івалідом</a:t>
            </a:r>
            <a:endParaRPr lang="ru-RU" sz="2400" b="0" i="0" dirty="0">
              <a:effectLst/>
              <a:latin typeface="HelveticaNeueCyr-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HelveticaNeueCyr-Roman"/>
              </a:rPr>
              <a:t>деколи й </a:t>
            </a:r>
            <a:r>
              <a:rPr lang="ru-RU" sz="2400" b="0" i="0" dirty="0" err="1">
                <a:effectLst/>
                <a:latin typeface="HelveticaNeueCyr-Roman"/>
              </a:rPr>
              <a:t>померти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від</a:t>
            </a:r>
            <a:r>
              <a:rPr lang="ru-RU" sz="2400" dirty="0"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наслідків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інфекційних</a:t>
            </a:r>
            <a:r>
              <a:rPr lang="ru-RU" sz="2400" b="0" i="0" dirty="0">
                <a:effectLst/>
                <a:latin typeface="HelveticaNeueCyr-Roman"/>
              </a:rPr>
              <a:t> </a:t>
            </a:r>
            <a:r>
              <a:rPr lang="ru-RU" sz="2400" b="0" i="0" dirty="0" err="1">
                <a:effectLst/>
                <a:latin typeface="HelveticaNeueCyr-Roman"/>
              </a:rPr>
              <a:t>захворювань</a:t>
            </a:r>
            <a:r>
              <a:rPr lang="ru-RU" sz="2400" b="0" i="0" dirty="0">
                <a:effectLst/>
                <a:latin typeface="HelveticaNeueCyr-Roman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02935-943B-4AC1-BCF7-8640BEF96DCB}"/>
              </a:ext>
            </a:extLst>
          </p:cNvPr>
          <p:cNvSpPr txBox="1"/>
          <p:nvPr/>
        </p:nvSpPr>
        <p:spPr>
          <a:xfrm>
            <a:off x="5820463" y="1571415"/>
            <a:ext cx="1023682" cy="26468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600" b="0" i="0" dirty="0">
                <a:solidFill>
                  <a:srgbClr val="C00000"/>
                </a:solidFill>
                <a:effectLst/>
                <a:latin typeface="HelveticaNeueCyr-Roman"/>
              </a:rPr>
              <a:t>!</a:t>
            </a:r>
            <a:endParaRPr lang="ru-RU" sz="2400" b="0" i="0" dirty="0">
              <a:solidFill>
                <a:srgbClr val="C00000"/>
              </a:solidFill>
              <a:effectLst/>
              <a:latin typeface="HelveticaNeueCyr-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04D487-4C84-7A4D-64A6-F2EA27BE5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2" y="314215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E95089-FB67-4F40-AF46-ADCF99A1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443655" cy="6866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D579E3-6AB5-3C6F-5F89-5CFC77502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8" y="149726"/>
            <a:ext cx="1622612" cy="7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93" y="1530989"/>
            <a:ext cx="4760016" cy="5110442"/>
          </a:xfrm>
          <a:ln w="698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err="1">
                <a:solidFill>
                  <a:schemeClr val="accent1"/>
                </a:solidFill>
              </a:rPr>
              <a:t>Ускладнення</a:t>
            </a:r>
            <a:r>
              <a:rPr lang="ru-RU" sz="2600" b="1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333333"/>
                </a:solidFill>
                <a:effectLst/>
              </a:rPr>
              <a:t>Пневмоторакс;</a:t>
            </a:r>
          </a:p>
          <a:p>
            <a:pPr marL="285750" indent="-285750">
              <a:buFontTx/>
              <a:buChar char="-"/>
            </a:pPr>
            <a:r>
              <a:rPr lang="ru-RU" b="0" i="0" dirty="0" err="1">
                <a:solidFill>
                  <a:srgbClr val="333333"/>
                </a:solidFill>
                <a:effectLst/>
              </a:rPr>
              <a:t>емпієма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плеври</a:t>
            </a:r>
            <a:r>
              <a:rPr lang="ru-RU" b="0" i="0" dirty="0">
                <a:solidFill>
                  <a:srgbClr val="333333"/>
                </a:solidFill>
                <a:effectLst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b="0" i="0" dirty="0" err="1">
                <a:solidFill>
                  <a:srgbClr val="333333"/>
                </a:solidFill>
                <a:effectLst/>
              </a:rPr>
              <a:t>фіброз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плеври</a:t>
            </a:r>
            <a:r>
              <a:rPr lang="ru-RU" dirty="0">
                <a:solidFill>
                  <a:srgbClr val="333333"/>
                </a:solidFill>
              </a:rPr>
              <a:t>;</a:t>
            </a:r>
            <a:endParaRPr lang="ru-RU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ru-RU" b="0" i="0" dirty="0" err="1">
                <a:solidFill>
                  <a:srgbClr val="333333"/>
                </a:solidFill>
                <a:effectLst/>
              </a:rPr>
              <a:t>легенева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кровотеча</a:t>
            </a:r>
            <a:r>
              <a:rPr lang="ru-RU" dirty="0">
                <a:solidFill>
                  <a:srgbClr val="333333"/>
                </a:solidFill>
              </a:rPr>
              <a:t>.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B7A9E6-97D1-4C7D-9516-4DAAE5E028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72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latin typeface="+mn-lt"/>
              </a:rPr>
              <a:t>Туберкульоз</a:t>
            </a:r>
            <a:endParaRPr lang="ru-RU" sz="3400" b="1" dirty="0">
              <a:latin typeface="+mn-lt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AE6980CC-F2D1-4EEF-85F2-60A2B29189F3}"/>
              </a:ext>
            </a:extLst>
          </p:cNvPr>
          <p:cNvSpPr txBox="1">
            <a:spLocks/>
          </p:cNvSpPr>
          <p:nvPr/>
        </p:nvSpPr>
        <p:spPr>
          <a:xfrm>
            <a:off x="315191" y="1530989"/>
            <a:ext cx="6644496" cy="5110443"/>
          </a:xfrm>
          <a:prstGeom prst="rect">
            <a:avLst/>
          </a:prstGeom>
          <a:ln w="698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5100" dirty="0" err="1"/>
              <a:t>Викликається</a:t>
            </a:r>
            <a:r>
              <a:rPr lang="ru-RU" sz="5100" dirty="0"/>
              <a:t> </a:t>
            </a:r>
            <a:r>
              <a:rPr lang="ru-RU" sz="5100" dirty="0" err="1"/>
              <a:t>мікобактеріями</a:t>
            </a:r>
            <a:r>
              <a:rPr lang="ru-RU" sz="5100" dirty="0"/>
              <a:t> з </a:t>
            </a:r>
            <a:r>
              <a:rPr lang="ru-RU" sz="5100" dirty="0" err="1"/>
              <a:t>групи</a:t>
            </a:r>
            <a:r>
              <a:rPr lang="ru-RU" sz="5100" dirty="0"/>
              <a:t> </a:t>
            </a:r>
            <a:r>
              <a:rPr lang="en-US" sz="5100" i="1" dirty="0"/>
              <a:t>Mycobacterium tuberculosis complex </a:t>
            </a:r>
            <a:endParaRPr lang="uk-UA" sz="5100" i="1" dirty="0"/>
          </a:p>
          <a:p>
            <a:pPr algn="just"/>
            <a:r>
              <a:rPr lang="ru-RU" sz="5100" b="0" i="0" dirty="0" err="1">
                <a:effectLst/>
              </a:rPr>
              <a:t>Передається</a:t>
            </a:r>
            <a:r>
              <a:rPr lang="ru-RU" sz="5100" b="0" i="0" dirty="0">
                <a:effectLst/>
              </a:rPr>
              <a:t> </a:t>
            </a:r>
            <a:r>
              <a:rPr lang="ru-RU" sz="5100" b="0" i="0" dirty="0" err="1">
                <a:effectLst/>
              </a:rPr>
              <a:t>переважно</a:t>
            </a:r>
            <a:r>
              <a:rPr lang="ru-RU" sz="5100" b="0" i="0" dirty="0">
                <a:effectLst/>
              </a:rPr>
              <a:t> </a:t>
            </a:r>
            <a:r>
              <a:rPr lang="ru-RU" sz="5100" b="0" i="0" dirty="0" err="1">
                <a:effectLst/>
              </a:rPr>
              <a:t>повітряно-крапельним</a:t>
            </a:r>
            <a:r>
              <a:rPr lang="ru-RU" sz="5100" b="0" i="0" dirty="0">
                <a:effectLst/>
              </a:rPr>
              <a:t> шляхом </a:t>
            </a:r>
            <a:r>
              <a:rPr lang="ru-RU" sz="5100" b="0" i="0" dirty="0" err="1">
                <a:effectLst/>
              </a:rPr>
              <a:t>від</a:t>
            </a:r>
            <a:r>
              <a:rPr lang="ru-RU" sz="5100" b="0" i="0" dirty="0">
                <a:effectLst/>
              </a:rPr>
              <a:t> </a:t>
            </a:r>
            <a:r>
              <a:rPr lang="ru-RU" sz="5100" b="0" i="0" dirty="0" err="1">
                <a:effectLst/>
              </a:rPr>
              <a:t>хворої</a:t>
            </a:r>
            <a:r>
              <a:rPr lang="ru-RU" sz="5100" b="0" i="0" dirty="0">
                <a:effectLst/>
              </a:rPr>
              <a:t> </a:t>
            </a:r>
            <a:r>
              <a:rPr lang="ru-RU" sz="5100" b="0" i="0" dirty="0" err="1">
                <a:effectLst/>
              </a:rPr>
              <a:t>людини</a:t>
            </a:r>
            <a:r>
              <a:rPr lang="ru-RU" sz="5100" b="0" i="0" dirty="0">
                <a:effectLst/>
              </a:rPr>
              <a:t>(з активною формою) до </a:t>
            </a:r>
            <a:r>
              <a:rPr lang="ru-RU" sz="5100" b="0" i="0" dirty="0" err="1">
                <a:effectLst/>
              </a:rPr>
              <a:t>здорової</a:t>
            </a:r>
            <a:r>
              <a:rPr lang="ru-RU" sz="5100" b="0" i="0" dirty="0">
                <a:effectLst/>
              </a:rPr>
              <a:t>.</a:t>
            </a:r>
          </a:p>
          <a:p>
            <a:pPr algn="just"/>
            <a:r>
              <a:rPr lang="uk-UA" sz="5100" dirty="0"/>
              <a:t>Мікобактерії живуть в зовнішньому середовищі до 12-24 міс. </a:t>
            </a:r>
          </a:p>
          <a:p>
            <a:pPr algn="just"/>
            <a:r>
              <a:rPr lang="ru-RU" sz="5100" b="1" i="0" dirty="0" err="1">
                <a:solidFill>
                  <a:srgbClr val="333333"/>
                </a:solidFill>
                <a:effectLst/>
              </a:rPr>
              <a:t>Щеплення</a:t>
            </a:r>
            <a:r>
              <a:rPr lang="ru-RU" sz="5100" b="1" dirty="0">
                <a:solidFill>
                  <a:srgbClr val="333333"/>
                </a:solidFill>
              </a:rPr>
              <a:t> </a:t>
            </a:r>
            <a:r>
              <a:rPr lang="ru-RU" sz="5100" b="1" i="0" dirty="0">
                <a:solidFill>
                  <a:srgbClr val="333333"/>
                </a:solidFill>
                <a:effectLst/>
              </a:rPr>
              <a:t>БЦЖ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підлягають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усі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новонароджені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діти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що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не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мають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цього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протипоказань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— на 3–5-ту добу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життя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дитини</a:t>
            </a:r>
            <a:endParaRPr lang="ru-RU" sz="51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uk-UA" sz="5100" dirty="0"/>
              <a:t>Вакцинація захищає дитину від </a:t>
            </a:r>
            <a:r>
              <a:rPr lang="uk-UA" sz="5100" dirty="0" err="1"/>
              <a:t>генералізованої</a:t>
            </a:r>
            <a:r>
              <a:rPr lang="uk-UA" sz="5100" dirty="0"/>
              <a:t> форми туберкульозу, від туберкульозного менінгіту</a:t>
            </a:r>
          </a:p>
          <a:p>
            <a:pPr algn="just"/>
            <a:r>
              <a:rPr lang="ru-RU" sz="5100" b="0" i="0" dirty="0" err="1">
                <a:solidFill>
                  <a:srgbClr val="333333"/>
                </a:solidFill>
                <a:effectLst/>
              </a:rPr>
              <a:t>Результати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досліджень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показали,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що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діти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яким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не робили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щеплень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захворюють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на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туберкульоз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у 15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разів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частіше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ніж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ті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, кого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своєчасно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5100" b="0" i="0" dirty="0" err="1">
                <a:solidFill>
                  <a:srgbClr val="333333"/>
                </a:solidFill>
                <a:effectLst/>
              </a:rPr>
              <a:t>вакцинували</a:t>
            </a:r>
            <a:r>
              <a:rPr lang="ru-RU" sz="5100" b="0" i="0" dirty="0">
                <a:solidFill>
                  <a:srgbClr val="333333"/>
                </a:solidFill>
                <a:effectLst/>
              </a:rPr>
              <a:t>.</a:t>
            </a:r>
            <a:endParaRPr lang="uk-UA" sz="5100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CECFFE-3651-CCF6-0B6D-850973701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216568"/>
            <a:ext cx="1968978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1456</Words>
  <Application>Microsoft Office PowerPoint</Application>
  <PresentationFormat>Широкоэкранный</PresentationFormat>
  <Paragraphs>153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Google Sans</vt:lpstr>
      <vt:lpstr>Helmet</vt:lpstr>
      <vt:lpstr>HelveticaNeueCyr-Roman</vt:lpstr>
      <vt:lpstr>inherit</vt:lpstr>
      <vt:lpstr>Montserrat Light</vt:lpstr>
      <vt:lpstr>ProbaPro</vt:lpstr>
      <vt:lpstr>Wingdings</vt:lpstr>
      <vt:lpstr>Тема Office</vt:lpstr>
      <vt:lpstr>Document</vt:lpstr>
      <vt:lpstr>Презентация PowerPoint</vt:lpstr>
      <vt:lpstr>Презентация PowerPoint</vt:lpstr>
      <vt:lpstr>Види вакцин</vt:lpstr>
      <vt:lpstr>Види вакцин</vt:lpstr>
      <vt:lpstr>Презентация PowerPoint</vt:lpstr>
      <vt:lpstr>Етапи розробки вакцини</vt:lpstr>
      <vt:lpstr>Чому вакцинація – це важливо?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В1950-х з'явилася вакцина від поліомієліту, на щеплення вишикувалися черги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Lisa Lisa</cp:lastModifiedBy>
  <cp:revision>198</cp:revision>
  <dcterms:created xsi:type="dcterms:W3CDTF">2022-09-30T14:36:36Z</dcterms:created>
  <dcterms:modified xsi:type="dcterms:W3CDTF">2023-04-18T14:34:13Z</dcterms:modified>
</cp:coreProperties>
</file>